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6" r:id="rId2"/>
    <p:sldId id="26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1" d="100"/>
          <a:sy n="91" d="100"/>
        </p:scale>
        <p:origin x="-2214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BDFB2-FA29-40B3-9F63-160A7B20DD42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B340C-F0E1-43E2-82EB-A05D4350C7D0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3267447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B340C-F0E1-43E2-82EB-A05D4350C7D0}" type="slidenum">
              <a:rPr lang="sr-Cyrl-BA" smtClean="0"/>
              <a:t>1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387151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s-Latn-BA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33E208-B550-4FB1-BB00-DCBF354DD2F4}" type="slidenum">
              <a:rPr lang="bs-Latn-BA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bs-Latn-BA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Cyrl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8C51D5-7610-43BB-ADB5-327A7E8B1A0F}" type="datetimeFigureOut">
              <a:rPr lang="sr-Cyrl-BA" smtClean="0"/>
              <a:t>16.4.2013</a:t>
            </a:fld>
            <a:endParaRPr lang="sr-Cyrl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Cyrl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705DA5-21E4-4F52-A890-CBA44F317E04}" type="slidenum">
              <a:rPr lang="sr-Cyrl-BA" smtClean="0"/>
              <a:t>‹#›</a:t>
            </a:fld>
            <a:endParaRPr lang="sr-Cyrl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escription: Description: BiHgr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15279" y="609600"/>
            <a:ext cx="7214321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125000"/>
              </a:lnSpc>
            </a:pPr>
            <a:r>
              <a:rPr lang="bs-Latn-BA" sz="3200" b="1" dirty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Donor Coordination Forum Meeting</a:t>
            </a:r>
          </a:p>
          <a:p>
            <a:pPr algn="ctr">
              <a:lnSpc>
                <a:spcPct val="125000"/>
              </a:lnSpc>
            </a:pPr>
            <a:endParaRPr lang="bs-Latn-BA" sz="2400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bs-Latn-BA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Report on </a:t>
            </a:r>
            <a:r>
              <a:rPr lang="bs-Latn-BA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progress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Adherence to the Principles of the Paris Declaration on Aid Effectiveness in </a:t>
            </a:r>
            <a:r>
              <a:rPr lang="en-US" sz="2400" b="1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- 2011</a:t>
            </a:r>
            <a:b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Igor Blagojević</a:t>
            </a:r>
          </a:p>
          <a:p>
            <a:pPr algn="ctr">
              <a:lnSpc>
                <a:spcPct val="125000"/>
              </a:lnSpc>
            </a:pPr>
            <a:r>
              <a:rPr lang="bs-Latn-BA" sz="1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Senior </a:t>
            </a:r>
            <a:r>
              <a:rPr lang="bs-Latn-BA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Adviser, Division for the Coordination and Mobilisation of International Aid</a:t>
            </a:r>
            <a:endParaRPr lang="bs-Latn-BA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sz="1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DCF Meeting Sarajevo, 16 April 2013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4061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304800"/>
            <a:ext cx="8077200" cy="685800"/>
          </a:xfrm>
        </p:spPr>
        <p:txBody>
          <a:bodyPr rtlCol="0">
            <a:noAutofit/>
          </a:bodyPr>
          <a:lstStyle/>
          <a:p>
            <a:pPr marL="0" indent="0" algn="ctr">
              <a:buNone/>
              <a:defRPr/>
            </a:pPr>
            <a:endParaRPr lang="bs-Latn-BA" sz="2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Declaration on Aid Effectiveness in </a:t>
            </a:r>
            <a:r>
              <a:rPr lang="en-US" sz="2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bs-Latn-BA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- 2011</a:t>
            </a:r>
            <a:endParaRPr lang="bs-Latn-BA" sz="2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7" descr="Description: Description: BiHg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AND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4"/>
          <p:cNvSpPr txBox="1">
            <a:spLocks/>
          </p:cNvSpPr>
          <p:nvPr/>
        </p:nvSpPr>
        <p:spPr>
          <a:xfrm>
            <a:off x="475593" y="1371600"/>
            <a:ext cx="8229600" cy="3429000"/>
          </a:xfrm>
          <a:prstGeom prst="rect">
            <a:avLst/>
          </a:prstGeom>
        </p:spPr>
        <p:txBody>
          <a:bodyPr vert="horz" rtlCol="0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Font typeface="Wingdings 3"/>
              <a:buNone/>
              <a:defRPr/>
            </a:pPr>
            <a:endParaRPr lang="bs-Latn-BA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Wingdings 3"/>
              <a:buNone/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of Finance and Treasury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2012 had conducted 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bs-Latn-BA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Report on progress on Adherence to the Principles </a:t>
            </a:r>
            <a:endParaRPr lang="bs-Latn-BA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the Paris Declaration on Aid Effectiveness in </a:t>
            </a:r>
            <a:r>
              <a:rPr lang="en-US" sz="1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bs-Latn-BA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- 2011</a:t>
            </a: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s-Latn-BA" sz="1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buFont typeface="Arial" pitchFamily="34" charset="0"/>
              <a:buNone/>
              <a:defRPr/>
            </a:pPr>
            <a:endParaRPr lang="bs-Latn-BA" sz="1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regard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obligation from the Paris Declaration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for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regular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monitoring of the progress achieved in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improvement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the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aid efficiency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the BiH.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521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20237"/>
            <a:ext cx="8280400" cy="50292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2010 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 has officially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endorsed the Paris Declaration on Aid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Effectiveness</a:t>
            </a: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2010, BiH conducted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first survey on adherence to the Paris Declaration principles (baseline year is 2008), in order to assess the initial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status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2011, BiH participated in the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OECD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Global monitoring on implementation of the Paris Declaration principles,  in order to monitor the progress achieved in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2010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at the global level;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s-Latn-BA" sz="1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2012,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and Herzegovina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had conducted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second survey on progress on adherence to the Paris Declaration principles 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for the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year 201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s-Latn-BA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1"/>
            <a:ext cx="8382000" cy="1066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Declaration on Aid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Effectiveness</a:t>
            </a:r>
            <a: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bs-Latn-BA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2011</a:t>
            </a:r>
            <a:b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Background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Description: Description: BiHg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7568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1175"/>
          </a:xfrm>
        </p:spPr>
        <p:txBody>
          <a:bodyPr>
            <a:noAutofit/>
          </a:bodyPr>
          <a:lstStyle/>
          <a:p>
            <a:pPr>
              <a:defRPr/>
            </a:pPr>
            <a:endParaRPr lang="pl-PL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Report was prepared 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cooperation with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Institutions from all levels of governance and donor agencies, DCF members in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endParaRPr lang="bs-Latn-BA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bs-Latn-BA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results of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survey are published in the Report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progress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 Adherence to the Principles of the Paris Declaration on Aid Effectiveness in 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201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pPr marL="0" indent="0">
              <a:buFont typeface="Arial" pitchFamily="34" charset="0"/>
              <a:buNone/>
              <a:defRPr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Council of Ministers of BiH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acquainted with the findings of the Report on its 43rd session, held on  March 23,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bs-Latn-BA" sz="20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04800"/>
            <a:ext cx="9125742" cy="1066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Report </a:t>
            </a:r>
            <a:r>
              <a:rPr lang="bs-Latn-B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Declaration on Aid Effectiveness in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bs-Latn-B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2011</a:t>
            </a:r>
            <a:b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bs-Latn-BA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bs-Latn-BA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7" descr="Description: Description: BiHg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735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078721"/>
              </p:ext>
            </p:extLst>
          </p:nvPr>
        </p:nvGraphicFramePr>
        <p:xfrm>
          <a:off x="107950" y="333375"/>
          <a:ext cx="8928100" cy="6439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555"/>
                <a:gridCol w="305235"/>
                <a:gridCol w="2875015"/>
                <a:gridCol w="2695507"/>
                <a:gridCol w="915703"/>
                <a:gridCol w="763085"/>
              </a:tblGrid>
              <a:tr h="356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Paris Declaration principles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Paris Declaration indicators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 h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Paris Declaration global targets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Baseline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survey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2008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Annual  report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2011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356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OWNERSHIP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Operational development  strategy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At least 75% of partner countries have operational development strategies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 the adoption phase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D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475369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ALIGNMENT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2a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Reliable public finance management systems (PFM)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 Half of partner countries move up at least one measure (i.e., 0.5 points) on the PFM/ CPIA (Country Policy and Institutional Assessment) scale of performance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3,5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3,5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(moderately strong)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512414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2b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Reliable public procurement systems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One-third of partner countries move up at least one measure (i.e., from D to C, C to B or B to A) on </a:t>
                      </a:r>
                      <a:r>
                        <a:rPr lang="en-US" sz="800" dirty="0" smtClean="0">
                          <a:effectLst/>
                        </a:rPr>
                        <a:t>the</a:t>
                      </a:r>
                      <a:r>
                        <a:rPr lang="bs-Latn-BA" sz="800" dirty="0" smtClean="0">
                          <a:effectLst/>
                        </a:rPr>
                        <a:t> </a:t>
                      </a:r>
                      <a:r>
                        <a:rPr lang="en-US" sz="800" dirty="0" smtClean="0">
                          <a:effectLst/>
                        </a:rPr>
                        <a:t>Four-point </a:t>
                      </a:r>
                      <a:r>
                        <a:rPr lang="en-US" sz="800" dirty="0">
                          <a:effectLst/>
                        </a:rPr>
                        <a:t>scale used to assess performance for this indicator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512414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Aid flows are aligned to development priorities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Halve the gap — halve the proportion of aid flows to government sector not reported on government’s budget(s) with at least 85% reported on budget(s) 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427010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Strengthening of capacities through coordinated support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50% of technical co-operation flows are implemented through coordinated programmes consistent with national development strategies 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Developm. strategy is in the adoption phase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683216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5a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Use of country public finance  management systems (aid flows)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90% of donors use partner countries’ PFM systems and  one third reduction in the % of aid is achieved  for which </a:t>
                      </a:r>
                      <a:r>
                        <a:rPr lang="en-US" sz="800" dirty="0" smtClean="0">
                          <a:effectLst/>
                        </a:rPr>
                        <a:t>PFM </a:t>
                      </a:r>
                      <a:r>
                        <a:rPr lang="en-US" sz="800" dirty="0">
                          <a:effectLst/>
                        </a:rPr>
                        <a:t>systems are not used </a:t>
                      </a:r>
                      <a:r>
                        <a:rPr lang="en-GB" sz="800" dirty="0" smtClean="0">
                          <a:effectLst/>
                        </a:rPr>
                        <a:t>to </a:t>
                      </a:r>
                      <a:r>
                        <a:rPr lang="en-GB" sz="800" dirty="0">
                          <a:effectLst/>
                        </a:rPr>
                        <a:t>the public sector not using countries’ PFM systems (Score 3,5-4,5)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0,71%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512414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5b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Use of country procurement systems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(aid flows)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90% of donors use partner countries’ </a:t>
                      </a:r>
                      <a:r>
                        <a:rPr lang="en-GB" sz="800">
                          <a:effectLst/>
                        </a:rPr>
                        <a:t>procurement system, </a:t>
                      </a:r>
                      <a:r>
                        <a:rPr lang="en-US" sz="800">
                          <a:effectLst/>
                        </a:rPr>
                        <a:t>and one</a:t>
                      </a:r>
                      <a:r>
                        <a:rPr lang="en-GB" sz="800">
                          <a:effectLst/>
                        </a:rPr>
                        <a:t> third </a:t>
                      </a:r>
                      <a:r>
                        <a:rPr lang="en-US" sz="800">
                          <a:effectLst/>
                        </a:rPr>
                        <a:t>reduction in the % of aid to the public sector, not using </a:t>
                      </a:r>
                      <a:r>
                        <a:rPr lang="en-GB" sz="800">
                          <a:effectLst/>
                        </a:rPr>
                        <a:t>partner countries’ procurement  systems.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1,74%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12,43%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(low)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256206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6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Avoiding parallel implementation structures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Reduce by two-thirds the stock of parallel project implementation units (PIUs).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59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37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(moderate)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356527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Aid is more predictable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Halve the gap — halve the proportion of aid not disbursed within the fiscal year for which it was scheduled 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21,63%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69%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(very high)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237685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8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Aid is untied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Continued progress over time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7,89%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88%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(very high)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35652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HARMONIZATION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9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Use of common arrangements or procedures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66% of aid flows are provided in the context of </a:t>
                      </a:r>
                      <a:r>
                        <a:rPr lang="en-US" sz="800" dirty="0" err="1">
                          <a:effectLst/>
                        </a:rPr>
                        <a:t>programme</a:t>
                      </a:r>
                      <a:r>
                        <a:rPr lang="en-US" sz="800" dirty="0">
                          <a:effectLst/>
                        </a:rPr>
                        <a:t> based approaches</a:t>
                      </a:r>
                      <a:r>
                        <a:rPr lang="en-GB" sz="800" dirty="0">
                          <a:effectLst/>
                        </a:rPr>
                        <a:t> (PBAs)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13,78%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 assessment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available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237685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10a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Joint missions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40% of donor  missions in the field are joint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10,71%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27,59%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(good)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237685">
                <a:tc vMerge="1">
                  <a:txBody>
                    <a:bodyPr/>
                    <a:lstStyle/>
                    <a:p>
                      <a:endParaRPr lang="bs-Latn-B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10b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Joint country analytical work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66% of country analytic work in the field is joint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4,60%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18,84%</a:t>
                      </a:r>
                      <a:endParaRPr lang="bs-Latn-BA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(moderate)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512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MANAGING FOR RESULTS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11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Results oriented framework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Reduce the gap by one-third — Reduce the proportion of countries without transparent and </a:t>
                      </a:r>
                      <a:r>
                        <a:rPr lang="en-US" sz="800" dirty="0" err="1">
                          <a:effectLst/>
                        </a:rPr>
                        <a:t>monitorable</a:t>
                      </a:r>
                      <a:r>
                        <a:rPr lang="en-US" sz="800" dirty="0">
                          <a:effectLst/>
                        </a:rPr>
                        <a:t> performance assessment frameworks by one-third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Not  currently in place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Not currently in place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  <a:tr h="341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MUTUAL ACCOUNTABILITY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12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Mutual accountability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All partner countries have mutual assessment systems in place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Baseline survey is the first step</a:t>
                      </a:r>
                      <a:endParaRPr lang="bs-Latn-BA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Not currently in place </a:t>
                      </a:r>
                      <a:endParaRPr lang="bs-Latn-BA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106" marR="41106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545" y="-76200"/>
            <a:ext cx="8839200" cy="476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Declaration on Aid Effectiveness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20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s-Latn-BA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Main Findings of the Report</a:t>
            </a:r>
            <a:endParaRPr lang="bs-Latn-BA" sz="2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731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3581401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endParaRPr lang="bs-Latn-BA" sz="1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09728" indent="0"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bs-Latn-BA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Although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certain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progress in the implementation of some of the principles of Paris Declaration  has been achieved in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osnia and Herzegovina,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findings of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Report </a:t>
            </a:r>
            <a:r>
              <a:rPr lang="bs-Latn-BA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 indicates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that  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Institutions as well as  donors should make additional efforts on implementation of reform processes, which will enable further improvement of efficiency of development aid in Bosnia and Herzegovina. </a:t>
            </a:r>
            <a:endParaRPr lang="bs-Latn-BA" sz="18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763000" cy="1255712"/>
          </a:xfrm>
        </p:spPr>
        <p:txBody>
          <a:bodyPr>
            <a:normAutofit fontScale="90000"/>
          </a:bodyPr>
          <a:lstStyle/>
          <a:p>
            <a:pPr algn="ctr">
              <a:spcAft>
                <a:spcPts val="1200"/>
              </a:spcAft>
              <a:defRPr/>
            </a:pPr>
            <a:r>
              <a:rPr lang="bs-Latn-BA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Report </a:t>
            </a:r>
            <a:r>
              <a:rPr lang="bs-Latn-B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Declaration on Aid Effectiveness in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BiH</a:t>
            </a:r>
            <a:r>
              <a:rPr lang="bs-Latn-B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  <a:br>
              <a:rPr lang="bs-Latn-B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2400" u="sng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Conclusions</a:t>
            </a:r>
            <a:r>
              <a:rPr lang="bs-Latn-BA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bs-Latn-BA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bs-Latn-BA" sz="3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bs-Latn-BA" sz="4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Description: Description: BiHgr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0239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36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bs-Latn-BA" sz="4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sz="4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Thank you!</a:t>
            </a:r>
            <a:endParaRPr lang="bs-Latn-BA" sz="40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Description: Description: BiHgr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448" y="6149437"/>
            <a:ext cx="4826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740774" y="6109846"/>
            <a:ext cx="2384969" cy="608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BOSNIA 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HERZEGOVINA</a:t>
            </a:r>
            <a:endParaRPr lang="hr-HR" sz="11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1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Ministry </a:t>
            </a:r>
            <a:r>
              <a:rPr lang="hr-HR" sz="11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of Finance and Treasury </a:t>
            </a:r>
            <a:endParaRPr lang="bs-Latn-BA" sz="11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74700" y="6034027"/>
            <a:ext cx="8405812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9350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913</Words>
  <Application>Microsoft Office PowerPoint</Application>
  <PresentationFormat>On-screen Show (4:3)</PresentationFormat>
  <Paragraphs>186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PowerPoint Presentation</vt:lpstr>
      <vt:lpstr>PowerPoint Presentation</vt:lpstr>
      <vt:lpstr>   Paris Declaration on Aid Effectiveness  in BiH – 2011 Background   </vt:lpstr>
      <vt:lpstr>  Report on Paris Declaration on Aid Effectiveness in BiH – 2011  </vt:lpstr>
      <vt:lpstr>Paris Declaration on Aid Effectiveness  - Main Findings of the Report</vt:lpstr>
      <vt:lpstr>  Report on Paris Declaration on Aid Effectiveness in BiH – 2011 Conclusions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XP</dc:creator>
  <cp:lastModifiedBy>operater</cp:lastModifiedBy>
  <cp:revision>27</cp:revision>
  <cp:lastPrinted>2013-04-16T10:22:22Z</cp:lastPrinted>
  <dcterms:created xsi:type="dcterms:W3CDTF">2013-04-15T20:53:43Z</dcterms:created>
  <dcterms:modified xsi:type="dcterms:W3CDTF">2013-04-16T10:23:14Z</dcterms:modified>
</cp:coreProperties>
</file>