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57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46390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80372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02798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52768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38134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87370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998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84229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40930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416823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307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D0BAA-9C34-4E6B-9AE0-CC966FB06A56}" type="datetimeFigureOut">
              <a:rPr lang="sr-Cyrl-BA" smtClean="0"/>
              <a:t>10.1.2014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8313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t.gov.b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donormapping.b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762000"/>
            <a:ext cx="8305800" cy="479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Donor</a:t>
            </a:r>
            <a:r>
              <a:rPr lang="bs-Latn-BA" sz="3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Coordination</a:t>
            </a:r>
            <a:r>
              <a:rPr lang="bs-Latn-BA" sz="3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bs-Latn-BA" sz="32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Forum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Meeting</a:t>
            </a: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r-Latn-RS" sz="3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2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Edina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Topčagić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Head of Division for the Coordination and Mobilisation of International Aid</a:t>
            </a: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b="1" dirty="0" smtClean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b="1" dirty="0" smtClean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b="1" dirty="0" smtClean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000" b="1" dirty="0" smtClean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Sarajevo, 30 October 2013</a:t>
            </a:r>
            <a:endParaRPr lang="en-GB" sz="2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8" name="Picture 7" descr="Description: Description: BiH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8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Windows XP\Desktop\DMD POWER POINT\Allow-Users-To-Make-Chan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2"/>
          <a:stretch/>
        </p:blipFill>
        <p:spPr bwMode="auto">
          <a:xfrm>
            <a:off x="-83037" y="0"/>
            <a:ext cx="2078982" cy="204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33433" y="228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UPDATE AND FOLLOW UP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OF THE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UPCOMING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ACTIVITIES RELATED TO AID COORDINATION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0542" y="1524000"/>
            <a:ext cx="8915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 dirty="0">
                <a:solidFill>
                  <a:schemeClr val="tx2"/>
                </a:solidFill>
              </a:rPr>
              <a:t>The new Donor Mapping Database (DMD)</a:t>
            </a:r>
            <a:r>
              <a:rPr lang="en-GB" sz="1400" dirty="0">
                <a:solidFill>
                  <a:schemeClr val="tx2"/>
                </a:solidFill>
              </a:rPr>
              <a:t> developed as a component of</a:t>
            </a:r>
            <a:r>
              <a:rPr lang="en-GB" sz="1400" b="1" dirty="0">
                <a:solidFill>
                  <a:schemeClr val="tx2"/>
                </a:solidFill>
              </a:rPr>
              <a:t> </a:t>
            </a:r>
            <a:r>
              <a:rPr lang="en-GB" sz="1400" dirty="0">
                <a:solidFill>
                  <a:schemeClr val="tx2"/>
                </a:solidFill>
              </a:rPr>
              <a:t>the Public Investment Management Information System (PIMIS), with support of the Ministry of Foreign Affairs of the Netherlands</a:t>
            </a:r>
            <a:r>
              <a:rPr lang="en-GB" sz="1400" b="1" dirty="0" smtClean="0">
                <a:solidFill>
                  <a:schemeClr val="tx2"/>
                </a:solidFill>
              </a:rPr>
              <a:t>.</a:t>
            </a:r>
            <a:endParaRPr lang="sr-Latn-RS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 dirty="0">
                <a:solidFill>
                  <a:schemeClr val="tx2"/>
                </a:solidFill>
              </a:rPr>
              <a:t>Standard methodologies and agreed definitions and classification </a:t>
            </a:r>
            <a:r>
              <a:rPr lang="en-GB" sz="1400" dirty="0" smtClean="0">
                <a:solidFill>
                  <a:schemeClr val="tx2"/>
                </a:solidFill>
              </a:rPr>
              <a:t>are</a:t>
            </a:r>
            <a:r>
              <a:rPr lang="sr-Latn-RS" sz="1400" dirty="0" smtClean="0">
                <a:solidFill>
                  <a:schemeClr val="tx2"/>
                </a:solidFill>
              </a:rPr>
              <a:t> </a:t>
            </a:r>
            <a:r>
              <a:rPr lang="en-GB" sz="1400" dirty="0" smtClean="0">
                <a:solidFill>
                  <a:schemeClr val="tx2"/>
                </a:solidFill>
              </a:rPr>
              <a:t>applied</a:t>
            </a:r>
            <a:r>
              <a:rPr lang="en-GB" sz="1400" dirty="0">
                <a:solidFill>
                  <a:schemeClr val="tx2"/>
                </a:solidFill>
              </a:rPr>
              <a:t>, Directives for the Creditor Reporting System and DAC/CRS sectors codification system</a:t>
            </a:r>
            <a:r>
              <a:rPr lang="en-GB" sz="1400" dirty="0" smtClean="0">
                <a:solidFill>
                  <a:schemeClr val="tx2"/>
                </a:solidFill>
              </a:rPr>
              <a:t>.</a:t>
            </a:r>
            <a:endParaRPr lang="sr-Latn-RS" sz="14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</a:rPr>
              <a:t>The new DMD application</a:t>
            </a:r>
            <a:r>
              <a:rPr lang="en-US" sz="1400" dirty="0">
                <a:solidFill>
                  <a:schemeClr val="tx2"/>
                </a:solidFill>
              </a:rPr>
              <a:t> is operational in English and three local languages, and: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is </a:t>
            </a:r>
            <a:r>
              <a:rPr lang="en-GB" sz="1400" dirty="0">
                <a:solidFill>
                  <a:schemeClr val="tx2"/>
                </a:solidFill>
              </a:rPr>
              <a:t>user friendly, </a:t>
            </a:r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transparent and accurate on a daily basis,</a:t>
            </a:r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with improved analytical tools for </a:t>
            </a:r>
            <a:r>
              <a:rPr lang="en-GB" sz="1400" dirty="0" smtClean="0">
                <a:solidFill>
                  <a:schemeClr val="tx2"/>
                </a:solidFill>
              </a:rPr>
              <a:t>reporting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fast data processing, </a:t>
            </a:r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extended possibility of data </a:t>
            </a:r>
            <a:r>
              <a:rPr lang="en-US" sz="1400" dirty="0" smtClean="0">
                <a:solidFill>
                  <a:schemeClr val="tx2"/>
                </a:solidFill>
              </a:rPr>
              <a:t>filtering</a:t>
            </a:r>
            <a:r>
              <a:rPr lang="sr-Latn-RS" sz="1400" dirty="0">
                <a:solidFill>
                  <a:schemeClr val="tx2"/>
                </a:solidFill>
              </a:rPr>
              <a:t>,</a:t>
            </a:r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automated conversion of </a:t>
            </a:r>
            <a:r>
              <a:rPr lang="en-GB" sz="1400" dirty="0" smtClean="0">
                <a:solidFill>
                  <a:schemeClr val="tx2"/>
                </a:solidFill>
              </a:rPr>
              <a:t>currencies</a:t>
            </a:r>
            <a:r>
              <a:rPr lang="sr-Latn-RS" sz="1400" dirty="0">
                <a:solidFill>
                  <a:schemeClr val="tx2"/>
                </a:solidFill>
              </a:rPr>
              <a:t>,</a:t>
            </a:r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it enables quick and direct access to the information such as a total number of projects, </a:t>
            </a:r>
            <a:r>
              <a:rPr lang="en-GB" sz="1400" dirty="0" smtClean="0">
                <a:solidFill>
                  <a:schemeClr val="tx2"/>
                </a:solidFill>
              </a:rPr>
              <a:t>total </a:t>
            </a:r>
            <a:r>
              <a:rPr lang="en-GB" sz="1400" dirty="0">
                <a:solidFill>
                  <a:schemeClr val="tx2"/>
                </a:solidFill>
              </a:rPr>
              <a:t>Allocated and Disbursed values, on a comparable basis for all DCF members. </a:t>
            </a:r>
            <a:endParaRPr lang="en-US" sz="1400" dirty="0">
              <a:solidFill>
                <a:schemeClr val="tx2"/>
              </a:solidFill>
            </a:endParaRPr>
          </a:p>
          <a:p>
            <a:r>
              <a:rPr lang="en-GB" sz="1400" dirty="0">
                <a:solidFill>
                  <a:schemeClr val="tx2"/>
                </a:solidFill>
              </a:rPr>
              <a:t> </a:t>
            </a: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 dirty="0">
                <a:solidFill>
                  <a:schemeClr val="tx2"/>
                </a:solidFill>
              </a:rPr>
              <a:t>The DMD database is publicly accessible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endParaRPr lang="sr-Latn-R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enables </a:t>
            </a:r>
            <a:r>
              <a:rPr lang="en-GB" sz="1400" dirty="0">
                <a:solidFill>
                  <a:schemeClr val="tx2"/>
                </a:solidFill>
              </a:rPr>
              <a:t>a transparent access to the donor activities in </a:t>
            </a:r>
            <a:r>
              <a:rPr lang="en-GB" sz="1400" dirty="0" err="1">
                <a:solidFill>
                  <a:schemeClr val="tx2"/>
                </a:solidFill>
              </a:rPr>
              <a:t>BiH</a:t>
            </a:r>
            <a:r>
              <a:rPr lang="en-GB" sz="1400" dirty="0">
                <a:solidFill>
                  <a:schemeClr val="tx2"/>
                </a:solidFill>
              </a:rPr>
              <a:t> as well as facilitates the overall monitoring and evaluation of projects supported by DCF members. </a:t>
            </a: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The DMD  is the main tool for preparation of annual reports on Donor activities (DMRs) and adherence to the principles of the Paris Declaration on Aid Effectiveness in </a:t>
            </a:r>
            <a:r>
              <a:rPr lang="en-GB" sz="1400" dirty="0" err="1">
                <a:solidFill>
                  <a:schemeClr val="tx2"/>
                </a:solidFill>
              </a:rPr>
              <a:t>BiH</a:t>
            </a:r>
            <a:r>
              <a:rPr lang="en-GB" sz="1400" dirty="0" smtClean="0">
                <a:solidFill>
                  <a:schemeClr val="tx2"/>
                </a:solidFill>
              </a:rPr>
              <a:t>.</a:t>
            </a:r>
            <a:endParaRPr lang="sr-Latn-RS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b="1" dirty="0">
                <a:solidFill>
                  <a:schemeClr val="tx2"/>
                </a:solidFill>
              </a:rPr>
              <a:t>The new DMD is now fully operational </a:t>
            </a:r>
            <a:r>
              <a:rPr lang="hr-HR" sz="1400" b="1" dirty="0" smtClean="0">
                <a:solidFill>
                  <a:schemeClr val="tx2"/>
                </a:solidFill>
              </a:rPr>
              <a:t>and </a:t>
            </a:r>
            <a:r>
              <a:rPr lang="hr-HR" sz="1400" b="1" dirty="0" smtClean="0">
                <a:solidFill>
                  <a:schemeClr val="tx2"/>
                </a:solidFill>
              </a:rPr>
              <a:t>accessible </a:t>
            </a:r>
            <a:r>
              <a:rPr lang="hr-HR" sz="1400" b="1" dirty="0">
                <a:solidFill>
                  <a:schemeClr val="tx2"/>
                </a:solidFill>
              </a:rPr>
              <a:t>for the DCF members via</a:t>
            </a:r>
            <a:r>
              <a:rPr lang="hr-HR" sz="1400" b="1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400" b="1" dirty="0" smtClean="0">
                <a:solidFill>
                  <a:srgbClr val="0000FF"/>
                </a:solidFill>
              </a:rPr>
              <a:t> </a:t>
            </a:r>
            <a:r>
              <a:rPr lang="hr-HR" sz="1400" b="1" dirty="0">
                <a:solidFill>
                  <a:srgbClr val="0000FF"/>
                </a:solidFill>
              </a:rPr>
              <a:t>http://192.169.1.9:9704/dmd/faces/dmdPublicStart    </a:t>
            </a:r>
            <a:endParaRPr lang="hr-HR" sz="1400" b="1" dirty="0" smtClean="0">
              <a:solidFill>
                <a:srgbClr val="0000FF"/>
              </a:solidFill>
            </a:endParaRPr>
          </a:p>
        </p:txBody>
      </p:sp>
      <p:pic>
        <p:nvPicPr>
          <p:cNvPr id="12" name="Picture 7" descr="Description: Description: BiHgr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4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Windows XP\Desktop\DMD POWER POINT\industrial-worker-running-up-gear-mechanism-1916951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3"/>
          <a:stretch/>
        </p:blipFill>
        <p:spPr bwMode="auto">
          <a:xfrm>
            <a:off x="-19334" y="0"/>
            <a:ext cx="221642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19200"/>
            <a:ext cx="3810000" cy="609600"/>
          </a:xfrm>
        </p:spPr>
        <p:txBody>
          <a:bodyPr>
            <a:noAutofit/>
          </a:bodyPr>
          <a:lstStyle/>
          <a:p>
            <a:pPr lvl="0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Issues  to be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resolved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981200"/>
            <a:ext cx="8305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chemeClr val="tx2"/>
                </a:solidFill>
              </a:rPr>
              <a:t>We </a:t>
            </a:r>
            <a:r>
              <a:rPr lang="en-US" sz="1400" b="1" dirty="0">
                <a:solidFill>
                  <a:schemeClr val="tx2"/>
                </a:solidFill>
              </a:rPr>
              <a:t>would like to draw your attention to the following:</a:t>
            </a:r>
            <a:endParaRPr lang="en-US" sz="1400" dirty="0">
              <a:solidFill>
                <a:schemeClr val="tx2"/>
              </a:solidFill>
            </a:endParaRPr>
          </a:p>
          <a:p>
            <a:r>
              <a:rPr lang="en-US" sz="1400" dirty="0">
                <a:solidFill>
                  <a:schemeClr val="tx2"/>
                </a:solidFill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Column “Disbursed” in the new DMD is largely inconsistent with the column “Allocated” funds, showing that Disbursed part had unexpectedly low implementation. 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23 projects transferred in the new DMD, were entered several times in the old DMD; and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40 projects co-financed by two or more donors had been automatically transferred from old in the new DMD under a single project holder,  randomly chosen. </a:t>
            </a:r>
            <a:endParaRPr lang="sr-Latn-RS" sz="1400" dirty="0" smtClean="0">
              <a:solidFill>
                <a:schemeClr val="tx2"/>
              </a:solidFill>
            </a:endParaRPr>
          </a:p>
          <a:p>
            <a:pPr lvl="0"/>
            <a:endParaRPr lang="en-US" sz="1400" dirty="0">
              <a:solidFill>
                <a:schemeClr val="tx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The recommendation is that the same approach is to be applied in case of forthcoming co-financed projects as well.</a:t>
            </a:r>
          </a:p>
          <a:p>
            <a:r>
              <a:rPr lang="en-US" sz="1400" dirty="0">
                <a:solidFill>
                  <a:schemeClr val="tx2"/>
                </a:solidFill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 </a:t>
            </a:r>
            <a:r>
              <a:rPr lang="en-US" sz="1400" dirty="0" smtClean="0">
                <a:solidFill>
                  <a:schemeClr val="tx2"/>
                </a:solidFill>
              </a:rPr>
              <a:t>It </a:t>
            </a:r>
            <a:r>
              <a:rPr lang="en-US" sz="1400" dirty="0">
                <a:solidFill>
                  <a:schemeClr val="tx2"/>
                </a:solidFill>
              </a:rPr>
              <a:t>is in our mutual interest to try to solve these issues as soon as possible, since only after that, will it be possible to publish and make accessible the new DMD</a:t>
            </a:r>
            <a:r>
              <a:rPr lang="en-GB" sz="1400" dirty="0">
                <a:solidFill>
                  <a:schemeClr val="tx2"/>
                </a:solidFill>
              </a:rPr>
              <a:t> at the official websites</a:t>
            </a:r>
            <a:r>
              <a:rPr lang="en-GB" sz="1400" dirty="0" smtClean="0">
                <a:solidFill>
                  <a:schemeClr val="tx2"/>
                </a:solidFill>
              </a:rPr>
              <a:t>:</a:t>
            </a:r>
            <a:r>
              <a:rPr lang="hr-HR" sz="1400" dirty="0">
                <a:solidFill>
                  <a:schemeClr val="tx2"/>
                </a:solidFill>
              </a:rPr>
              <a:t> </a:t>
            </a:r>
            <a:endParaRPr lang="hr-HR" sz="1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/>
              </a:solidFill>
            </a:endParaRPr>
          </a:p>
          <a:p>
            <a:pPr marL="341313"/>
            <a:r>
              <a:rPr lang="hr-HR" sz="1400" b="1" u="sng" dirty="0" smtClean="0">
                <a:solidFill>
                  <a:schemeClr val="tx2"/>
                </a:solidFill>
                <a:hlinkClick r:id="rId3"/>
              </a:rPr>
              <a:t>www.mft.gov.b</a:t>
            </a:r>
            <a:r>
              <a:rPr lang="hr-HR" sz="1400" u="sng" dirty="0" smtClean="0">
                <a:solidFill>
                  <a:schemeClr val="tx2"/>
                </a:solidFill>
                <a:hlinkClick r:id="rId3"/>
              </a:rPr>
              <a:t>a</a:t>
            </a:r>
            <a:r>
              <a:rPr lang="en-US" sz="1400" b="1" dirty="0" smtClean="0">
                <a:solidFill>
                  <a:schemeClr val="tx2"/>
                </a:solidFill>
              </a:rPr>
              <a:t> </a:t>
            </a:r>
            <a:r>
              <a:rPr lang="en-GB" sz="1400" dirty="0">
                <a:solidFill>
                  <a:schemeClr val="tx2"/>
                </a:solidFill>
              </a:rPr>
              <a:t>and</a:t>
            </a:r>
            <a:r>
              <a:rPr lang="en-GB" sz="1400" b="1" dirty="0">
                <a:solidFill>
                  <a:schemeClr val="tx2"/>
                </a:solidFill>
              </a:rPr>
              <a:t>  </a:t>
            </a:r>
            <a:r>
              <a:rPr lang="hr-HR" sz="1400" b="1" u="sng" dirty="0">
                <a:solidFill>
                  <a:schemeClr val="tx2"/>
                </a:solidFill>
                <a:hlinkClick r:id="rId4"/>
              </a:rPr>
              <a:t>www.donormapping.ba </a:t>
            </a:r>
            <a:endParaRPr lang="en-US" sz="1400" b="1" dirty="0">
              <a:solidFill>
                <a:schemeClr val="tx2"/>
              </a:solidFill>
            </a:endParaRPr>
          </a:p>
          <a:p>
            <a:r>
              <a:rPr lang="en-US" sz="1400" i="1" dirty="0">
                <a:solidFill>
                  <a:schemeClr val="tx2"/>
                </a:solidFill>
              </a:rPr>
              <a:t> </a:t>
            </a: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 i="1" dirty="0">
                <a:solidFill>
                  <a:schemeClr val="tx2"/>
                </a:solidFill>
              </a:rPr>
              <a:t>Please note </a:t>
            </a:r>
            <a:r>
              <a:rPr lang="en-GB" sz="1400" dirty="0">
                <a:solidFill>
                  <a:schemeClr val="tx2"/>
                </a:solidFill>
              </a:rPr>
              <a:t>that the new DMD is still in the process of adjustment and we welcome any feedback from your side which would assist its further improvement. 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" name="Picture 7" descr="Description: Description: BiHgr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33433" y="228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UPDATE AND FOLLOW UP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OF THE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UPCOMING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ACTIVITIES RELATED TO AID COORDINATION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1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Windows XP\Desktop\DMD POWER POINT\Allow-Users-To-Make-Chan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2"/>
          <a:stretch/>
        </p:blipFill>
        <p:spPr bwMode="auto">
          <a:xfrm>
            <a:off x="-83037" y="0"/>
            <a:ext cx="2078982" cy="204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669" y="1011463"/>
            <a:ext cx="6690855" cy="470092"/>
          </a:xfrm>
        </p:spPr>
        <p:txBody>
          <a:bodyPr>
            <a:noAutofit/>
          </a:bodyPr>
          <a:lstStyle/>
          <a:p>
            <a:pPr lvl="0"/>
            <a:r>
              <a:rPr lang="sr-Latn-RS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Latn-RS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hr-HR" sz="1800" b="1" dirty="0">
                <a:solidFill>
                  <a:schemeClr val="tx2">
                    <a:lumMod val="75000"/>
                  </a:schemeClr>
                </a:solidFill>
              </a:rPr>
              <a:t>Preparation of Donor Mapping Report (DMR) 2013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800" dirty="0">
                <a:solidFill>
                  <a:schemeClr val="tx2">
                    <a:lumMod val="75000"/>
                  </a:schemeClr>
                </a:solidFill>
              </a:rPr>
            </a:b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5397" y="1506377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</a:rPr>
              <a:t> </a:t>
            </a:r>
            <a:r>
              <a:rPr lang="hr-HR" sz="1200" b="1" i="1" dirty="0">
                <a:solidFill>
                  <a:schemeClr val="tx2"/>
                </a:solidFill>
              </a:rPr>
              <a:t> </a:t>
            </a:r>
            <a:r>
              <a:rPr lang="hr-HR" sz="1200" b="1" dirty="0" smtClean="0">
                <a:solidFill>
                  <a:schemeClr val="tx2"/>
                </a:solidFill>
              </a:rPr>
              <a:t>Preparation </a:t>
            </a:r>
            <a:r>
              <a:rPr lang="hr-HR" sz="1200" b="1" dirty="0">
                <a:solidFill>
                  <a:schemeClr val="tx2"/>
                </a:solidFill>
              </a:rPr>
              <a:t>of Donor Mapping Report (DMR) 2013</a:t>
            </a:r>
            <a:endParaRPr lang="en-US" sz="1200" dirty="0">
              <a:solidFill>
                <a:schemeClr val="tx2"/>
              </a:solidFill>
            </a:endParaRPr>
          </a:p>
          <a:p>
            <a:r>
              <a:rPr lang="hr-HR" sz="1200" b="1" dirty="0">
                <a:solidFill>
                  <a:schemeClr val="tx2"/>
                </a:solidFill>
              </a:rPr>
              <a:t> </a:t>
            </a:r>
            <a:endParaRPr lang="en-US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chemeClr val="tx2"/>
                </a:solidFill>
              </a:rPr>
              <a:t>DMRs are produced to facilitate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en-GB" sz="1200" dirty="0" smtClean="0">
                <a:solidFill>
                  <a:schemeClr val="tx2"/>
                </a:solidFill>
              </a:rPr>
              <a:t>knowledge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en-GB" sz="1200" dirty="0" smtClean="0">
                <a:solidFill>
                  <a:schemeClr val="tx2"/>
                </a:solidFill>
              </a:rPr>
              <a:t>exchange</a:t>
            </a:r>
            <a:r>
              <a:rPr lang="bs-Latn-BA" sz="1200" dirty="0" smtClean="0">
                <a:solidFill>
                  <a:schemeClr val="tx2"/>
                </a:solidFill>
              </a:rPr>
              <a:t>, </a:t>
            </a:r>
            <a:r>
              <a:rPr lang="en-GB" sz="1200" dirty="0" smtClean="0">
                <a:solidFill>
                  <a:schemeClr val="tx2"/>
                </a:solidFill>
              </a:rPr>
              <a:t>enhance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en-GB" sz="1200" dirty="0" smtClean="0">
                <a:solidFill>
                  <a:schemeClr val="tx2"/>
                </a:solidFill>
              </a:rPr>
              <a:t>joint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en-GB" sz="1200" dirty="0" smtClean="0">
                <a:solidFill>
                  <a:schemeClr val="tx2"/>
                </a:solidFill>
              </a:rPr>
              <a:t>activities and information flow among donors and </a:t>
            </a:r>
            <a:r>
              <a:rPr lang="en-GB" sz="1200" dirty="0" err="1" smtClean="0">
                <a:solidFill>
                  <a:schemeClr val="tx2"/>
                </a:solidFill>
              </a:rPr>
              <a:t>BiH</a:t>
            </a:r>
            <a:r>
              <a:rPr lang="en-GB" sz="1200" dirty="0" smtClean="0">
                <a:solidFill>
                  <a:schemeClr val="tx2"/>
                </a:solidFill>
              </a:rPr>
              <a:t> Institutions, directed towards the socio–economic development in </a:t>
            </a:r>
            <a:r>
              <a:rPr lang="en-GB" sz="1200" dirty="0" err="1" smtClean="0">
                <a:solidFill>
                  <a:schemeClr val="tx2"/>
                </a:solidFill>
              </a:rPr>
              <a:t>BiH</a:t>
            </a:r>
            <a:r>
              <a:rPr lang="en-GB" sz="1200" dirty="0" smtClean="0">
                <a:solidFill>
                  <a:schemeClr val="tx2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The previous DMR was prepared for the period 2011 an first half of 2012.</a:t>
            </a:r>
            <a:endParaRPr lang="sr-Latn-R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bs-Latn-BA" sz="1200" dirty="0" smtClean="0">
                <a:solidFill>
                  <a:schemeClr val="tx2"/>
                </a:solidFill>
              </a:rPr>
              <a:t>The DMR 2013 will analize </a:t>
            </a:r>
            <a:r>
              <a:rPr lang="bs-Latn-BA" sz="1200" dirty="0" err="1" smtClean="0">
                <a:solidFill>
                  <a:schemeClr val="tx2"/>
                </a:solidFill>
              </a:rPr>
              <a:t>donor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bs-Latn-BA" sz="1200" dirty="0" err="1" smtClean="0">
                <a:solidFill>
                  <a:schemeClr val="tx2"/>
                </a:solidFill>
              </a:rPr>
              <a:t>activities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bs-Latn-BA" sz="1200" dirty="0" smtClean="0">
                <a:solidFill>
                  <a:schemeClr val="tx2"/>
                </a:solidFill>
              </a:rPr>
              <a:t>and </a:t>
            </a:r>
            <a:r>
              <a:rPr lang="bs-Latn-BA" sz="1200" dirty="0" err="1" smtClean="0">
                <a:solidFill>
                  <a:schemeClr val="tx2"/>
                </a:solidFill>
              </a:rPr>
              <a:t>developments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bs-Latn-BA" sz="1200" dirty="0" err="1" smtClean="0">
                <a:solidFill>
                  <a:schemeClr val="tx2"/>
                </a:solidFill>
              </a:rPr>
              <a:t>within</a:t>
            </a:r>
            <a:r>
              <a:rPr lang="bs-Latn-BA" sz="1200" dirty="0" smtClean="0">
                <a:solidFill>
                  <a:schemeClr val="tx2"/>
                </a:solidFill>
              </a:rPr>
              <a:t> the </a:t>
            </a:r>
            <a:r>
              <a:rPr lang="bs-Latn-BA" sz="1200" dirty="0" err="1" smtClean="0">
                <a:solidFill>
                  <a:schemeClr val="tx2"/>
                </a:solidFill>
              </a:rPr>
              <a:t>Sectors</a:t>
            </a:r>
            <a:r>
              <a:rPr lang="bs-Latn-BA" sz="1200" dirty="0" smtClean="0">
                <a:solidFill>
                  <a:schemeClr val="tx2"/>
                </a:solidFill>
              </a:rPr>
              <a:t> in BiH for the </a:t>
            </a:r>
            <a:r>
              <a:rPr lang="bs-Latn-BA" sz="1200" dirty="0" err="1" smtClean="0">
                <a:solidFill>
                  <a:schemeClr val="tx2"/>
                </a:solidFill>
              </a:rPr>
              <a:t>calendar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bs-Latn-BA" sz="1200" dirty="0" err="1" smtClean="0">
                <a:solidFill>
                  <a:schemeClr val="tx2"/>
                </a:solidFill>
              </a:rPr>
              <a:t>year</a:t>
            </a:r>
            <a:r>
              <a:rPr lang="bs-Latn-BA" sz="1200" dirty="0" smtClean="0">
                <a:solidFill>
                  <a:schemeClr val="tx2"/>
                </a:solidFill>
              </a:rPr>
              <a:t> 2013</a:t>
            </a:r>
            <a:r>
              <a:rPr lang="en-GB" sz="1200" dirty="0" smtClean="0">
                <a:solidFill>
                  <a:schemeClr val="tx2"/>
                </a:solidFill>
              </a:rPr>
              <a:t>.</a:t>
            </a:r>
            <a:endParaRPr lang="sr-Latn-R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bs-Latn-BA" sz="1200" dirty="0" err="1" smtClean="0">
                <a:solidFill>
                  <a:schemeClr val="tx2"/>
                </a:solidFill>
              </a:rPr>
              <a:t>Preparation</a:t>
            </a:r>
            <a:r>
              <a:rPr lang="bs-Latn-BA" sz="1200" dirty="0" smtClean="0">
                <a:solidFill>
                  <a:schemeClr val="tx2"/>
                </a:solidFill>
              </a:rPr>
              <a:t> </a:t>
            </a:r>
            <a:r>
              <a:rPr lang="bs-Latn-BA" sz="1200" dirty="0">
                <a:solidFill>
                  <a:schemeClr val="tx2"/>
                </a:solidFill>
              </a:rPr>
              <a:t>for the </a:t>
            </a:r>
            <a:r>
              <a:rPr lang="bs-Latn-BA" sz="1200" dirty="0" err="1">
                <a:solidFill>
                  <a:schemeClr val="tx2"/>
                </a:solidFill>
              </a:rPr>
              <a:t>next</a:t>
            </a:r>
            <a:r>
              <a:rPr lang="bs-Latn-BA" sz="1200" dirty="0">
                <a:solidFill>
                  <a:schemeClr val="tx2"/>
                </a:solidFill>
              </a:rPr>
              <a:t> DMR</a:t>
            </a:r>
            <a:r>
              <a:rPr lang="bs-Latn-BA" sz="1200" b="1" dirty="0">
                <a:solidFill>
                  <a:schemeClr val="tx2"/>
                </a:solidFill>
              </a:rPr>
              <a:t> </a:t>
            </a:r>
            <a:r>
              <a:rPr lang="bs-Latn-BA" sz="1200" dirty="0">
                <a:solidFill>
                  <a:schemeClr val="tx2"/>
                </a:solidFill>
              </a:rPr>
              <a:t>started i</a:t>
            </a:r>
            <a:r>
              <a:rPr lang="en-US" sz="1200" dirty="0">
                <a:solidFill>
                  <a:schemeClr val="tx2"/>
                </a:solidFill>
              </a:rPr>
              <a:t>n September 2013,</a:t>
            </a:r>
            <a:r>
              <a:rPr lang="en-US" sz="1200" b="1" dirty="0">
                <a:solidFill>
                  <a:schemeClr val="tx2"/>
                </a:solidFill>
              </a:rPr>
              <a:t> </a:t>
            </a:r>
            <a:r>
              <a:rPr lang="bs-Latn-BA" sz="1200" dirty="0">
                <a:solidFill>
                  <a:schemeClr val="tx2"/>
                </a:solidFill>
              </a:rPr>
              <a:t>by </a:t>
            </a:r>
            <a:r>
              <a:rPr lang="bs-Latn-BA" sz="1200" dirty="0" err="1">
                <a:solidFill>
                  <a:schemeClr val="tx2"/>
                </a:solidFill>
              </a:rPr>
              <a:t>initiating</a:t>
            </a:r>
            <a:r>
              <a:rPr lang="bs-Latn-BA" sz="1200" dirty="0">
                <a:solidFill>
                  <a:schemeClr val="tx2"/>
                </a:solidFill>
              </a:rPr>
              <a:t> the data </a:t>
            </a:r>
            <a:r>
              <a:rPr lang="bs-Latn-BA" sz="1200" dirty="0" err="1">
                <a:solidFill>
                  <a:schemeClr val="tx2"/>
                </a:solidFill>
              </a:rPr>
              <a:t>collection</a:t>
            </a:r>
            <a:r>
              <a:rPr lang="bs-Latn-BA" sz="1200" dirty="0">
                <a:solidFill>
                  <a:schemeClr val="tx2"/>
                </a:solidFill>
              </a:rPr>
              <a:t> and </a:t>
            </a:r>
            <a:r>
              <a:rPr lang="en-GB" sz="1200" dirty="0">
                <a:solidFill>
                  <a:schemeClr val="tx2"/>
                </a:solidFill>
              </a:rPr>
              <a:t>updating of the projects within the DMD for 2012 and  2013.</a:t>
            </a:r>
            <a:endParaRPr lang="en-US" sz="1200" dirty="0">
              <a:solidFill>
                <a:schemeClr val="tx2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bs-Latn-BA" sz="1200" dirty="0" err="1" smtClean="0">
                <a:solidFill>
                  <a:schemeClr val="tx2"/>
                </a:solidFill>
              </a:rPr>
              <a:t>Intention</a:t>
            </a:r>
            <a:r>
              <a:rPr lang="bs-Latn-BA" sz="1200" dirty="0" smtClean="0">
                <a:solidFill>
                  <a:schemeClr val="tx2"/>
                </a:solidFill>
              </a:rPr>
              <a:t> is to </a:t>
            </a:r>
            <a:r>
              <a:rPr lang="bs-Latn-BA" sz="1200" dirty="0" err="1" smtClean="0">
                <a:solidFill>
                  <a:schemeClr val="tx2"/>
                </a:solidFill>
              </a:rPr>
              <a:t>meet</a:t>
            </a:r>
            <a:r>
              <a:rPr lang="bs-Latn-BA" sz="1200" dirty="0" smtClean="0">
                <a:solidFill>
                  <a:schemeClr val="tx2"/>
                </a:solidFill>
              </a:rPr>
              <a:t> our </a:t>
            </a:r>
            <a:r>
              <a:rPr lang="bs-Latn-BA" sz="1200" dirty="0" err="1" smtClean="0">
                <a:solidFill>
                  <a:schemeClr val="tx2"/>
                </a:solidFill>
              </a:rPr>
              <a:t>annual</a:t>
            </a:r>
            <a:r>
              <a:rPr lang="bs-Latn-BA" sz="1200" dirty="0" smtClean="0">
                <a:solidFill>
                  <a:schemeClr val="tx2"/>
                </a:solidFill>
              </a:rPr>
              <a:t> plan and  </a:t>
            </a:r>
            <a:r>
              <a:rPr lang="bs-Latn-BA" sz="1200" dirty="0" err="1" smtClean="0">
                <a:solidFill>
                  <a:schemeClr val="tx2"/>
                </a:solidFill>
              </a:rPr>
              <a:t>prepare</a:t>
            </a:r>
            <a:r>
              <a:rPr lang="bs-Latn-BA" sz="1200" dirty="0" smtClean="0">
                <a:solidFill>
                  <a:schemeClr val="tx2"/>
                </a:solidFill>
              </a:rPr>
              <a:t> DMR 2013 and </a:t>
            </a:r>
            <a:r>
              <a:rPr lang="bs-Latn-BA" sz="1200" dirty="0" err="1" smtClean="0">
                <a:solidFill>
                  <a:schemeClr val="tx2"/>
                </a:solidFill>
              </a:rPr>
              <a:t>submit</a:t>
            </a:r>
            <a:r>
              <a:rPr lang="bs-Latn-BA" sz="1200" dirty="0" smtClean="0">
                <a:solidFill>
                  <a:schemeClr val="tx2"/>
                </a:solidFill>
              </a:rPr>
              <a:t> it for </a:t>
            </a:r>
            <a:r>
              <a:rPr lang="bs-Latn-BA" sz="1200" dirty="0" err="1" smtClean="0">
                <a:solidFill>
                  <a:schemeClr val="tx2"/>
                </a:solidFill>
              </a:rPr>
              <a:t>approval</a:t>
            </a:r>
            <a:r>
              <a:rPr lang="bs-Latn-BA" sz="1200" dirty="0" smtClean="0">
                <a:solidFill>
                  <a:schemeClr val="tx2"/>
                </a:solidFill>
              </a:rPr>
              <a:t> by the </a:t>
            </a:r>
            <a:r>
              <a:rPr lang="bs-Latn-BA" sz="1200" dirty="0" err="1" smtClean="0">
                <a:solidFill>
                  <a:schemeClr val="tx2"/>
                </a:solidFill>
              </a:rPr>
              <a:t>CoM</a:t>
            </a:r>
            <a:r>
              <a:rPr lang="bs-Latn-BA" sz="1200" dirty="0" smtClean="0">
                <a:solidFill>
                  <a:schemeClr val="tx2"/>
                </a:solidFill>
              </a:rPr>
              <a:t> BiH by the end of </a:t>
            </a:r>
            <a:r>
              <a:rPr lang="bs-Latn-BA" sz="1200" dirty="0" err="1" smtClean="0">
                <a:solidFill>
                  <a:schemeClr val="tx2"/>
                </a:solidFill>
              </a:rPr>
              <a:t>March</a:t>
            </a:r>
            <a:r>
              <a:rPr lang="bs-Latn-BA" sz="1200" dirty="0" smtClean="0">
                <a:solidFill>
                  <a:schemeClr val="tx2"/>
                </a:solidFill>
              </a:rPr>
              <a:t>. </a:t>
            </a: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The DMR implementation plan is provided below and further information regarding the next steps in this process will be communicated to all DCF members in the following weeks</a:t>
            </a:r>
            <a:r>
              <a:rPr lang="bs-Latn-BA" sz="1200" dirty="0" smtClean="0">
                <a:solidFill>
                  <a:schemeClr val="tx2"/>
                </a:solidFill>
              </a:rPr>
              <a:t>.</a:t>
            </a:r>
          </a:p>
          <a:p>
            <a:endParaRPr lang="bs-Latn-BA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2"/>
                </a:solidFill>
              </a:rPr>
              <a:t> </a:t>
            </a:r>
            <a:r>
              <a:rPr lang="en-GB" sz="1200" b="1" dirty="0" smtClean="0">
                <a:solidFill>
                  <a:schemeClr val="tx2"/>
                </a:solidFill>
              </a:rPr>
              <a:t>Mid </a:t>
            </a:r>
            <a:r>
              <a:rPr lang="en-GB" sz="1200" b="1" dirty="0">
                <a:solidFill>
                  <a:schemeClr val="tx2"/>
                </a:solidFill>
              </a:rPr>
              <a:t>- December  2013   -  </a:t>
            </a:r>
            <a:r>
              <a:rPr lang="en-GB" sz="1200" dirty="0">
                <a:solidFill>
                  <a:schemeClr val="tx2"/>
                </a:solidFill>
              </a:rPr>
              <a:t>Distribution of Questionnaires for donors profiles;</a:t>
            </a:r>
            <a:endParaRPr lang="en-US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r-Latn-RS" sz="1200" b="1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chemeClr val="tx2"/>
                </a:solidFill>
              </a:rPr>
              <a:t>End </a:t>
            </a:r>
            <a:r>
              <a:rPr lang="en-GB" sz="1200" b="1" dirty="0">
                <a:solidFill>
                  <a:schemeClr val="tx2"/>
                </a:solidFill>
              </a:rPr>
              <a:t>of December 2013 - </a:t>
            </a:r>
            <a:r>
              <a:rPr lang="hr-HR" sz="1200" dirty="0">
                <a:solidFill>
                  <a:schemeClr val="tx2"/>
                </a:solidFill>
              </a:rPr>
              <a:t>Distribution of Questionnaires to Donors and to BiH Institutions in </a:t>
            </a:r>
            <a:r>
              <a:rPr lang="hr-HR" sz="1200" dirty="0" smtClean="0">
                <a:solidFill>
                  <a:schemeClr val="tx2"/>
                </a:solidFill>
              </a:rPr>
              <a:t>regard </a:t>
            </a:r>
            <a:r>
              <a:rPr lang="hr-HR" sz="1200" dirty="0">
                <a:solidFill>
                  <a:schemeClr val="tx2"/>
                </a:solidFill>
              </a:rPr>
              <a:t>with developments within the priority Sectors in BiH</a:t>
            </a:r>
            <a:r>
              <a:rPr lang="en-GB" sz="1200" dirty="0">
                <a:solidFill>
                  <a:schemeClr val="tx2"/>
                </a:solidFill>
              </a:rPr>
              <a:t>;</a:t>
            </a:r>
            <a:endParaRPr lang="en-US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r-Latn-RS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 smtClean="0">
                <a:solidFill>
                  <a:schemeClr val="tx2"/>
                </a:solidFill>
              </a:rPr>
              <a:t>End </a:t>
            </a:r>
            <a:r>
              <a:rPr lang="en-GB" sz="1200" b="1" dirty="0">
                <a:solidFill>
                  <a:schemeClr val="tx2"/>
                </a:solidFill>
              </a:rPr>
              <a:t>of January 2014</a:t>
            </a:r>
            <a:r>
              <a:rPr lang="en-GB" sz="1200" dirty="0">
                <a:solidFill>
                  <a:schemeClr val="tx2"/>
                </a:solidFill>
              </a:rPr>
              <a:t>  - The compiled</a:t>
            </a:r>
            <a:r>
              <a:rPr lang="en-GB" sz="1200" b="1" dirty="0">
                <a:solidFill>
                  <a:schemeClr val="tx2"/>
                </a:solidFill>
              </a:rPr>
              <a:t> draft Donor profiles</a:t>
            </a:r>
            <a:r>
              <a:rPr lang="en-GB" sz="1200" dirty="0">
                <a:solidFill>
                  <a:schemeClr val="tx2"/>
                </a:solidFill>
              </a:rPr>
              <a:t> sent to DCF members for </a:t>
            </a:r>
            <a:r>
              <a:rPr lang="en-GB" sz="1200" dirty="0" smtClean="0">
                <a:solidFill>
                  <a:schemeClr val="tx2"/>
                </a:solidFill>
              </a:rPr>
              <a:t>comments</a:t>
            </a:r>
            <a:r>
              <a:rPr lang="en-GB" sz="1200" dirty="0">
                <a:solidFill>
                  <a:schemeClr val="tx2"/>
                </a:solidFill>
              </a:rPr>
              <a:t>;</a:t>
            </a:r>
            <a:endParaRPr lang="en-US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2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2"/>
                </a:solidFill>
              </a:rPr>
              <a:t>End of February 2014</a:t>
            </a:r>
            <a:r>
              <a:rPr lang="en-GB" sz="1200" dirty="0">
                <a:solidFill>
                  <a:schemeClr val="tx2"/>
                </a:solidFill>
              </a:rPr>
              <a:t> - The compiled</a:t>
            </a:r>
            <a:r>
              <a:rPr lang="en-GB" sz="1200" b="1" dirty="0">
                <a:solidFill>
                  <a:schemeClr val="tx2"/>
                </a:solidFill>
              </a:rPr>
              <a:t> draft</a:t>
            </a:r>
            <a:r>
              <a:rPr lang="en-GB" sz="1200" dirty="0">
                <a:solidFill>
                  <a:schemeClr val="tx2"/>
                </a:solidFill>
              </a:rPr>
              <a:t> </a:t>
            </a:r>
            <a:r>
              <a:rPr lang="en-GB" sz="1200" b="1" dirty="0">
                <a:solidFill>
                  <a:schemeClr val="tx2"/>
                </a:solidFill>
              </a:rPr>
              <a:t>Chapters for Sectors </a:t>
            </a:r>
            <a:r>
              <a:rPr lang="en-GB" sz="1200" dirty="0">
                <a:solidFill>
                  <a:schemeClr val="tx2"/>
                </a:solidFill>
              </a:rPr>
              <a:t>sent  to involved </a:t>
            </a:r>
            <a:r>
              <a:rPr lang="en-GB" sz="1200" dirty="0" err="1">
                <a:solidFill>
                  <a:schemeClr val="tx2"/>
                </a:solidFill>
              </a:rPr>
              <a:t>BiH</a:t>
            </a:r>
            <a:r>
              <a:rPr lang="en-GB" sz="1200" dirty="0">
                <a:solidFill>
                  <a:schemeClr val="tx2"/>
                </a:solidFill>
              </a:rPr>
              <a:t>  </a:t>
            </a:r>
            <a:r>
              <a:rPr lang="en-GB" sz="1200" dirty="0" smtClean="0">
                <a:solidFill>
                  <a:schemeClr val="tx2"/>
                </a:solidFill>
              </a:rPr>
              <a:t>institutions </a:t>
            </a:r>
            <a:r>
              <a:rPr lang="en-GB" sz="1200" dirty="0">
                <a:solidFill>
                  <a:schemeClr val="tx2"/>
                </a:solidFill>
              </a:rPr>
              <a:t>and DCF members for eventual comments;</a:t>
            </a:r>
            <a:endParaRPr lang="en-US" sz="1200" dirty="0">
              <a:solidFill>
                <a:schemeClr val="tx2"/>
              </a:solidFill>
            </a:endParaRPr>
          </a:p>
        </p:txBody>
      </p:sp>
      <p:pic>
        <p:nvPicPr>
          <p:cNvPr id="8" name="Picture 7" descr="Description: Description: BiHgr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33433" y="228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UPDATE AND FOLLOW UP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base"/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OF THE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UPCOMING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ACTIVITIES RELATED TO AID COORDINATION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1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113" y="874931"/>
            <a:ext cx="7657320" cy="533400"/>
          </a:xfrm>
        </p:spPr>
        <p:txBody>
          <a:bodyPr>
            <a:noAutofit/>
          </a:bodyPr>
          <a:lstStyle/>
          <a:p>
            <a:r>
              <a:rPr lang="hr-HR" sz="1600" b="1" dirty="0">
                <a:solidFill>
                  <a:schemeClr val="tx2">
                    <a:lumMod val="50000"/>
                  </a:schemeClr>
                </a:solidFill>
              </a:rPr>
              <a:t>Time-frame for preparation of Donor Mapping Report 2013</a:t>
            </a:r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11248"/>
              </p:ext>
            </p:extLst>
          </p:nvPr>
        </p:nvGraphicFramePr>
        <p:xfrm>
          <a:off x="304800" y="1426470"/>
          <a:ext cx="8686800" cy="4588005"/>
        </p:xfrm>
        <a:graphic>
          <a:graphicData uri="http://schemas.openxmlformats.org/drawingml/2006/table">
            <a:tbl>
              <a:tblPr firstRow="1" firstCol="1" bandRow="1"/>
              <a:tblGrid>
                <a:gridCol w="2286000"/>
                <a:gridCol w="652973"/>
                <a:gridCol w="185227"/>
                <a:gridCol w="530894"/>
                <a:gridCol w="162560"/>
                <a:gridCol w="535618"/>
                <a:gridCol w="294928"/>
                <a:gridCol w="451707"/>
                <a:gridCol w="369727"/>
                <a:gridCol w="323062"/>
                <a:gridCol w="322165"/>
                <a:gridCol w="351779"/>
                <a:gridCol w="351779"/>
                <a:gridCol w="317678"/>
                <a:gridCol w="314089"/>
                <a:gridCol w="309602"/>
                <a:gridCol w="309602"/>
                <a:gridCol w="308705"/>
                <a:gridCol w="308705"/>
              </a:tblGrid>
              <a:tr h="30497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Months   2013, 2014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September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October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November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December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January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February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March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April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May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2013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2013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2013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2013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2014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2014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2014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2014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2014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Methodology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Update of database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C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 Preparation of  Donors profiles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Preparation of Sector Chapters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4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Review, proofreading and translation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CoM </a:t>
                      </a:r>
                      <a:r>
                        <a:rPr lang="en-US" sz="1200" b="1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BiH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ap</a:t>
                      </a:r>
                      <a:r>
                        <a:rPr lang="sr-Latn-R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</a:t>
                      </a:r>
                      <a:r>
                        <a:rPr lang="en-US" sz="1200" b="1" dirty="0" err="1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roval</a:t>
                      </a:r>
                      <a:r>
                        <a:rPr lang="en-US" sz="12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procedure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Presenting and distributing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-6824" y="6190861"/>
            <a:ext cx="8153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tx2"/>
                </a:solidFill>
              </a:rPr>
              <a:t>End of March 2014</a:t>
            </a:r>
            <a:r>
              <a:rPr lang="en-GB" sz="1400" dirty="0" smtClean="0">
                <a:solidFill>
                  <a:schemeClr val="tx2"/>
                </a:solidFill>
              </a:rPr>
              <a:t>  –DMR 2013 sent in the </a:t>
            </a:r>
            <a:r>
              <a:rPr lang="en-GB" sz="1400" dirty="0" err="1" smtClean="0">
                <a:solidFill>
                  <a:schemeClr val="tx2"/>
                </a:solidFill>
              </a:rPr>
              <a:t>CoM</a:t>
            </a:r>
            <a:r>
              <a:rPr lang="en-GB" sz="1400" dirty="0" smtClean="0">
                <a:solidFill>
                  <a:schemeClr val="tx2"/>
                </a:solidFill>
              </a:rPr>
              <a:t> </a:t>
            </a:r>
            <a:r>
              <a:rPr lang="en-GB" sz="1400" dirty="0" err="1" smtClean="0">
                <a:solidFill>
                  <a:schemeClr val="tx2"/>
                </a:solidFill>
              </a:rPr>
              <a:t>BiH</a:t>
            </a:r>
            <a:r>
              <a:rPr lang="en-GB" sz="1400" dirty="0" smtClean="0">
                <a:solidFill>
                  <a:schemeClr val="tx2"/>
                </a:solidFill>
              </a:rPr>
              <a:t> approval procedure</a:t>
            </a:r>
            <a:endParaRPr lang="en-GB" sz="1400" dirty="0">
              <a:solidFill>
                <a:schemeClr val="tx2"/>
              </a:solidFill>
            </a:endParaRPr>
          </a:p>
        </p:txBody>
      </p:sp>
      <p:pic>
        <p:nvPicPr>
          <p:cNvPr id="12" name="Picture 7" descr="Description: Description: BiH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33433" y="228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UPDATE AND FOLLOW UP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algn="ctr" fontAlgn="base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OF THE 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UPCOMING </a:t>
            </a:r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ACTIVITIES RELATED TO AID COORDINATION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5" name="Picture 2" descr="C:\Documents and Settings\Windows XP\Desktop\DMD POWER POINT\industrial-worker-running-up-gear-mechanism-19169515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3"/>
          <a:stretch/>
        </p:blipFill>
        <p:spPr bwMode="auto">
          <a:xfrm>
            <a:off x="76200" y="27206"/>
            <a:ext cx="1447800" cy="109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Windows XP\Desktop\DMD POWER POINT\Allow-Users-To-Make-Chan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2"/>
          <a:stretch/>
        </p:blipFill>
        <p:spPr bwMode="auto">
          <a:xfrm>
            <a:off x="0" y="19493"/>
            <a:ext cx="2307582" cy="226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95325" y="1659548"/>
            <a:ext cx="8229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 smtClean="0"/>
              <a:t>The </a:t>
            </a:r>
            <a:r>
              <a:rPr lang="en-GB" sz="1600" b="1" dirty="0"/>
              <a:t>previous research</a:t>
            </a:r>
            <a:r>
              <a:rPr lang="en-GB" sz="1600" dirty="0"/>
              <a:t> on the adherence to the Paris Declaration principles in </a:t>
            </a:r>
            <a:r>
              <a:rPr lang="en-GB" sz="1600" dirty="0" err="1"/>
              <a:t>BiH</a:t>
            </a:r>
            <a:r>
              <a:rPr lang="en-GB" sz="1600" dirty="0"/>
              <a:t> was conducted in 2012 for the 2011</a:t>
            </a:r>
            <a:r>
              <a:rPr lang="en-GB" sz="1600" dirty="0" smtClean="0"/>
              <a:t>.</a:t>
            </a:r>
            <a:endParaRPr lang="sr-Latn-RS" sz="1600" dirty="0" smtClean="0"/>
          </a:p>
          <a:p>
            <a:pPr algn="just"/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Data collected</a:t>
            </a:r>
            <a:r>
              <a:rPr lang="en-GB" sz="1600" dirty="0"/>
              <a:t> through the formal questionnaires from </a:t>
            </a:r>
            <a:r>
              <a:rPr lang="en-GB" sz="1600" dirty="0" err="1"/>
              <a:t>BiH</a:t>
            </a:r>
            <a:r>
              <a:rPr lang="en-GB" sz="1600" dirty="0"/>
              <a:t> institutions at all levels and DCF members,  as well as from various international data acquisition and analysis (WB,OECD). </a:t>
            </a:r>
            <a:endParaRPr lang="sr-Latn-R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600" b="1" dirty="0"/>
              <a:t>The next survey </a:t>
            </a:r>
            <a:r>
              <a:rPr lang="hr-HR" sz="1600" dirty="0"/>
              <a:t>on monitoring the adherence of the Paris Declaration Principless in BiH for 2012, </a:t>
            </a:r>
            <a:r>
              <a:rPr lang="hr-HR" sz="1600" dirty="0" smtClean="0"/>
              <a:t>was initiated in </a:t>
            </a:r>
            <a:r>
              <a:rPr lang="hr-HR" sz="1600" dirty="0"/>
              <a:t>the last quarter of 2013</a:t>
            </a:r>
            <a:r>
              <a:rPr lang="hr-HR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 smtClean="0"/>
              <a:t>The implementation plan</a:t>
            </a:r>
            <a:r>
              <a:rPr lang="en-GB" sz="1600" dirty="0" smtClean="0"/>
              <a:t> is provided bellow and further information regarding the next steps in this process will be communicated to all stakeholders in the following weeks.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1600" b="1" dirty="0"/>
              <a:t>End of October </a:t>
            </a:r>
            <a:r>
              <a:rPr lang="en-GB" sz="1600" b="1" dirty="0" smtClean="0"/>
              <a:t>2013</a:t>
            </a:r>
            <a:r>
              <a:rPr lang="en-GB" sz="1600" dirty="0" smtClean="0"/>
              <a:t> - </a:t>
            </a:r>
            <a:r>
              <a:rPr lang="en-GB" sz="1600" dirty="0"/>
              <a:t>Distribution of the Questionnaires on the relevant domestic institutions in </a:t>
            </a:r>
            <a:r>
              <a:rPr lang="en-GB" sz="1600" dirty="0" err="1"/>
              <a:t>BiH</a:t>
            </a:r>
            <a:r>
              <a:rPr lang="en-GB" sz="1600" dirty="0"/>
              <a:t> and DCF members</a:t>
            </a:r>
            <a:r>
              <a:rPr lang="en-GB" sz="1600" dirty="0" smtClean="0"/>
              <a:t>;</a:t>
            </a:r>
            <a:endParaRPr lang="sr-Latn-RS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b="1" dirty="0" smtClean="0"/>
              <a:t>Mid </a:t>
            </a:r>
            <a:r>
              <a:rPr lang="en-GB" sz="1600" b="1" dirty="0"/>
              <a:t>of January 2014</a:t>
            </a:r>
            <a:r>
              <a:rPr lang="en-GB" sz="1600" dirty="0"/>
              <a:t> – Draft PD Report sent to DCF members and involved domestic </a:t>
            </a:r>
            <a:r>
              <a:rPr lang="en-GB" sz="1600" dirty="0" smtClean="0"/>
              <a:t>institution</a:t>
            </a:r>
            <a:r>
              <a:rPr lang="sr-Latn-RS" sz="1600" dirty="0" smtClean="0"/>
              <a:t>s</a:t>
            </a:r>
            <a:r>
              <a:rPr lang="en-GB" sz="1600" dirty="0" smtClean="0"/>
              <a:t> </a:t>
            </a:r>
            <a:r>
              <a:rPr lang="en-GB" sz="1600" dirty="0"/>
              <a:t>for  their comments </a:t>
            </a:r>
            <a:endParaRPr lang="sr-Latn-R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 </a:t>
            </a:r>
            <a:r>
              <a:rPr lang="en-GB" sz="1600" b="1" dirty="0" smtClean="0"/>
              <a:t>February </a:t>
            </a:r>
            <a:r>
              <a:rPr lang="en-GB" sz="1600" b="1" dirty="0"/>
              <a:t>2014 - </a:t>
            </a:r>
            <a:r>
              <a:rPr lang="en-GB" sz="1600" dirty="0"/>
              <a:t>Sending the PD Report </a:t>
            </a:r>
            <a:r>
              <a:rPr lang="en-GB" sz="1600" dirty="0" smtClean="0"/>
              <a:t>in </a:t>
            </a:r>
            <a:r>
              <a:rPr lang="en-GB" sz="1600" dirty="0"/>
              <a:t>the </a:t>
            </a:r>
            <a:r>
              <a:rPr lang="en-GB" sz="1600" dirty="0"/>
              <a:t>adoption </a:t>
            </a:r>
            <a:r>
              <a:rPr lang="en-GB" sz="1600" dirty="0" smtClean="0"/>
              <a:t>procedure</a:t>
            </a:r>
            <a:r>
              <a:rPr lang="sr-Latn-RS" sz="1600" dirty="0" smtClean="0"/>
              <a:t> of the </a:t>
            </a:r>
            <a:r>
              <a:rPr lang="en-GB" sz="1600" dirty="0" err="1" smtClean="0"/>
              <a:t>CoM</a:t>
            </a:r>
            <a:r>
              <a:rPr lang="en-GB" sz="1600" dirty="0" smtClean="0"/>
              <a:t> </a:t>
            </a:r>
            <a:r>
              <a:rPr lang="en-GB" sz="1600" dirty="0" err="1"/>
              <a:t>BiH</a:t>
            </a:r>
            <a:r>
              <a:rPr lang="en-GB" sz="1600" dirty="0"/>
              <a:t> </a:t>
            </a:r>
            <a:r>
              <a:rPr lang="sr-Latn-RS" sz="1600" dirty="0" smtClean="0"/>
              <a:t>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981199" y="1066800"/>
            <a:ext cx="6631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1400" b="1" dirty="0"/>
              <a:t>Monitoring and preparation of Report to Adherence to the principless of the Paris Declaration on Aid Effectiveness in BiH (PD Report)</a:t>
            </a:r>
            <a:endParaRPr lang="en-US" sz="1400" dirty="0"/>
          </a:p>
        </p:txBody>
      </p:sp>
      <p:pic>
        <p:nvPicPr>
          <p:cNvPr id="7" name="Picture 7" descr="Description: Description: BiHgr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33433" y="228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b="1" dirty="0"/>
              <a:t>UPDATE AND FOLLOW UP</a:t>
            </a:r>
            <a:endParaRPr lang="en-US" dirty="0"/>
          </a:p>
          <a:p>
            <a:pPr algn="ctr" fontAlgn="base"/>
            <a:r>
              <a:rPr lang="en-GB" b="1" dirty="0"/>
              <a:t>OF THE </a:t>
            </a:r>
            <a:r>
              <a:rPr lang="en-GB" b="1" dirty="0" smtClean="0"/>
              <a:t>UPCOMING </a:t>
            </a:r>
            <a:r>
              <a:rPr lang="en-GB" b="1" dirty="0"/>
              <a:t>ACTIVITIES RELATED TO AID COORDINATION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685800"/>
            <a:ext cx="4181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>
                <a:solidFill>
                  <a:schemeClr val="tx2">
                    <a:lumMod val="75000"/>
                  </a:schemeClr>
                </a:solidFill>
              </a:rPr>
              <a:t>Time-frame for preparation of the  Report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72812"/>
              </p:ext>
            </p:extLst>
          </p:nvPr>
        </p:nvGraphicFramePr>
        <p:xfrm>
          <a:off x="304803" y="2133599"/>
          <a:ext cx="8610593" cy="2634117"/>
        </p:xfrm>
        <a:graphic>
          <a:graphicData uri="http://schemas.openxmlformats.org/drawingml/2006/table">
            <a:tbl>
              <a:tblPr firstRow="1" firstCol="1" bandRow="1"/>
              <a:tblGrid>
                <a:gridCol w="3733797"/>
                <a:gridCol w="379303"/>
                <a:gridCol w="345961"/>
                <a:gridCol w="345961"/>
                <a:gridCol w="300375"/>
                <a:gridCol w="391547"/>
                <a:gridCol w="345961"/>
                <a:gridCol w="345961"/>
                <a:gridCol w="345961"/>
                <a:gridCol w="345961"/>
                <a:gridCol w="345961"/>
                <a:gridCol w="345961"/>
                <a:gridCol w="345961"/>
                <a:gridCol w="345961"/>
                <a:gridCol w="345961"/>
              </a:tblGrid>
              <a:tr h="316822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Times New Roman"/>
                        </a:rPr>
                        <a:t>Months</a:t>
                      </a: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2013, 2014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September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October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November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December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January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February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March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sr-Latn-R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 b="1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sr-Latn-R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 b="1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  <a:r>
                        <a:rPr lang="sr-Latn-RS" sz="1000" b="1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000" b="1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87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Methodology and analysis of international </a:t>
                      </a: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da</a:t>
                      </a:r>
                      <a:r>
                        <a:rPr lang="sr-Latn-RS" sz="10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t</a:t>
                      </a: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a</a:t>
                      </a:r>
                      <a:endParaRPr lang="en-US" sz="1000" b="1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Data collecton analysis</a:t>
                      </a:r>
                      <a:endParaRPr lang="en-US" sz="1000" b="1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5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Writing on the PD Report, translating proofreading</a:t>
                      </a:r>
                      <a:endParaRPr lang="en-US" sz="1000" b="1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PD Report Sent to the CoM </a:t>
                      </a:r>
                      <a:r>
                        <a:rPr lang="en-US" sz="1000" b="1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adopting </a:t>
                      </a: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Times New Roman"/>
                        </a:rPr>
                        <a:t>procedure</a:t>
                      </a:r>
                      <a:endParaRPr lang="en-US" sz="1000" b="1" dirty="0">
                        <a:solidFill>
                          <a:schemeClr val="tx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7" descr="Description: Description: BiH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Picture 2" descr="C:\Documents and Settings\Windows XP\Desktop\DMD POWER POINT\industrial-worker-running-up-gear-mechanism-1916951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43"/>
          <a:stretch/>
        </p:blipFill>
        <p:spPr bwMode="auto">
          <a:xfrm>
            <a:off x="76200" y="27206"/>
            <a:ext cx="1447800" cy="109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16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133600"/>
            <a:ext cx="708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Thank you in advance for your support and cooperation!!!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" name="Picture 7" descr="Description: Description: BiH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5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599</Words>
  <Application>Microsoft Office PowerPoint</Application>
  <PresentationFormat>On-screen Show (4:3)</PresentationFormat>
  <Paragraphs>315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Issues  to be resolved</vt:lpstr>
      <vt:lpstr> Preparation of Donor Mapping Report (DMR) 2013 </vt:lpstr>
      <vt:lpstr>Time-frame for preparation of Donor Mapping Report 2013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DMD - Donor Mapping Database</dc:title>
  <dc:creator>Windows XP</dc:creator>
  <cp:lastModifiedBy>operater</cp:lastModifiedBy>
  <cp:revision>126</cp:revision>
  <dcterms:created xsi:type="dcterms:W3CDTF">2013-10-27T10:20:28Z</dcterms:created>
  <dcterms:modified xsi:type="dcterms:W3CDTF">2014-01-10T14:08:59Z</dcterms:modified>
</cp:coreProperties>
</file>