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2" r:id="rId3"/>
    <p:sldId id="261" r:id="rId4"/>
    <p:sldId id="294" r:id="rId5"/>
    <p:sldId id="293" r:id="rId6"/>
    <p:sldId id="275" r:id="rId7"/>
    <p:sldId id="266" r:id="rId8"/>
    <p:sldId id="267" r:id="rId9"/>
    <p:sldId id="268" r:id="rId10"/>
    <p:sldId id="269" r:id="rId11"/>
    <p:sldId id="270" r:id="rId12"/>
    <p:sldId id="272" r:id="rId13"/>
    <p:sldId id="290" r:id="rId14"/>
    <p:sldId id="274" r:id="rId15"/>
    <p:sldId id="279" r:id="rId16"/>
    <p:sldId id="276" r:id="rId17"/>
    <p:sldId id="277" r:id="rId18"/>
    <p:sldId id="291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56" r:id="rId29"/>
    <p:sldId id="258" r:id="rId30"/>
    <p:sldId id="260" r:id="rId31"/>
    <p:sldId id="259" r:id="rId32"/>
    <p:sldId id="296" r:id="rId33"/>
    <p:sldId id="295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>
        <p:scale>
          <a:sx n="100" d="100"/>
          <a:sy n="100" d="100"/>
        </p:scale>
        <p:origin x="-63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wb349741\Desktop\Desktop\RER\2012\RER%202\April%202012\Working%20files\Trade%20and%20External%20development%20April%2011%20201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b349741\Desktop\Desktop\RER\2012\RER%202\April%202012\Working%20files\Trade%20and%20External%20development%20April%2011%20201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wb349741\Desktop\Desktop\RER\2012\RER%202\April%202012\Working%20files\Trade%20and%20External%20development%20April%2011%20201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Drive54B\HQ-Private9\wb386859\Home\SEE\1-growth%20(30.0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External!$B$355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External!$A$356:$A$362</c:f>
              <c:strCache>
                <c:ptCount val="7"/>
                <c:pt idx="0">
                  <c:v>KOS</c:v>
                </c:pt>
                <c:pt idx="1">
                  <c:v>BiH</c:v>
                </c:pt>
                <c:pt idx="2">
                  <c:v>ALB</c:v>
                </c:pt>
                <c:pt idx="3">
                  <c:v>SRB</c:v>
                </c:pt>
                <c:pt idx="4">
                  <c:v>SEE6</c:v>
                </c:pt>
                <c:pt idx="5">
                  <c:v>MKD</c:v>
                </c:pt>
                <c:pt idx="6">
                  <c:v>MNE</c:v>
                </c:pt>
              </c:strCache>
            </c:strRef>
          </c:cat>
          <c:val>
            <c:numRef>
              <c:f>External!$B$356:$B$362</c:f>
              <c:numCache>
                <c:formatCode>0.0</c:formatCode>
                <c:ptCount val="7"/>
                <c:pt idx="0">
                  <c:v>12.699120040810918</c:v>
                </c:pt>
                <c:pt idx="1">
                  <c:v>14.285136337891426</c:v>
                </c:pt>
                <c:pt idx="2">
                  <c:v>10.200000000000001</c:v>
                </c:pt>
                <c:pt idx="3">
                  <c:v>5.4</c:v>
                </c:pt>
                <c:pt idx="4">
                  <c:v>6.3294469235181294</c:v>
                </c:pt>
                <c:pt idx="5">
                  <c:v>2.4196662330636904</c:v>
                </c:pt>
                <c:pt idx="6">
                  <c:v>1.9906866264521799</c:v>
                </c:pt>
              </c:numCache>
            </c:numRef>
          </c:val>
        </c:ser>
        <c:ser>
          <c:idx val="1"/>
          <c:order val="1"/>
          <c:tx>
            <c:strRef>
              <c:f>External!$C$355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External!$A$356:$A$362</c:f>
              <c:strCache>
                <c:ptCount val="7"/>
                <c:pt idx="0">
                  <c:v>KOS</c:v>
                </c:pt>
                <c:pt idx="1">
                  <c:v>BiH</c:v>
                </c:pt>
                <c:pt idx="2">
                  <c:v>ALB</c:v>
                </c:pt>
                <c:pt idx="3">
                  <c:v>SRB</c:v>
                </c:pt>
                <c:pt idx="4">
                  <c:v>SEE6</c:v>
                </c:pt>
                <c:pt idx="5">
                  <c:v>MKD</c:v>
                </c:pt>
                <c:pt idx="6">
                  <c:v>MNE</c:v>
                </c:pt>
              </c:strCache>
            </c:strRef>
          </c:cat>
          <c:val>
            <c:numRef>
              <c:f>External!$C$356:$C$362</c:f>
              <c:numCache>
                <c:formatCode>0.0</c:formatCode>
                <c:ptCount val="7"/>
                <c:pt idx="0">
                  <c:v>11.992941272500596</c:v>
                </c:pt>
                <c:pt idx="1">
                  <c:v>12.089651724712548</c:v>
                </c:pt>
                <c:pt idx="2">
                  <c:v>10.4</c:v>
                </c:pt>
                <c:pt idx="3">
                  <c:v>9.5</c:v>
                </c:pt>
                <c:pt idx="4">
                  <c:v>6.3337871261934167</c:v>
                </c:pt>
                <c:pt idx="5">
                  <c:v>2.552524144080679</c:v>
                </c:pt>
                <c:pt idx="6">
                  <c:v>2.0680561351400377</c:v>
                </c:pt>
              </c:numCache>
            </c:numRef>
          </c:val>
        </c:ser>
        <c:ser>
          <c:idx val="2"/>
          <c:order val="2"/>
          <c:tx>
            <c:strRef>
              <c:f>External!$D$355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External!$A$356:$A$362</c:f>
              <c:strCache>
                <c:ptCount val="7"/>
                <c:pt idx="0">
                  <c:v>KOS</c:v>
                </c:pt>
                <c:pt idx="1">
                  <c:v>BiH</c:v>
                </c:pt>
                <c:pt idx="2">
                  <c:v>ALB</c:v>
                </c:pt>
                <c:pt idx="3">
                  <c:v>SRB</c:v>
                </c:pt>
                <c:pt idx="4">
                  <c:v>SEE6</c:v>
                </c:pt>
                <c:pt idx="5">
                  <c:v>MKD</c:v>
                </c:pt>
                <c:pt idx="6">
                  <c:v>MNE</c:v>
                </c:pt>
              </c:strCache>
            </c:strRef>
          </c:cat>
          <c:val>
            <c:numRef>
              <c:f>External!$D$356:$D$362</c:f>
              <c:numCache>
                <c:formatCode>0.0</c:formatCode>
                <c:ptCount val="7"/>
                <c:pt idx="0">
                  <c:v>10.950849625860506</c:v>
                </c:pt>
                <c:pt idx="1">
                  <c:v>10.628864301985031</c:v>
                </c:pt>
                <c:pt idx="2">
                  <c:v>9.8000000000000007</c:v>
                </c:pt>
                <c:pt idx="3">
                  <c:v>8.4</c:v>
                </c:pt>
                <c:pt idx="4">
                  <c:v>5.9743777365360575</c:v>
                </c:pt>
                <c:pt idx="5">
                  <c:v>2.6314471641917576</c:v>
                </c:pt>
                <c:pt idx="6">
                  <c:v>2.196862956549186</c:v>
                </c:pt>
              </c:numCache>
            </c:numRef>
          </c:val>
        </c:ser>
        <c:ser>
          <c:idx val="3"/>
          <c:order val="3"/>
          <c:tx>
            <c:strRef>
              <c:f>External!$E$355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External!$A$356:$A$362</c:f>
              <c:strCache>
                <c:ptCount val="7"/>
                <c:pt idx="0">
                  <c:v>KOS</c:v>
                </c:pt>
                <c:pt idx="1">
                  <c:v>BiH</c:v>
                </c:pt>
                <c:pt idx="2">
                  <c:v>ALB</c:v>
                </c:pt>
                <c:pt idx="3">
                  <c:v>SRB</c:v>
                </c:pt>
                <c:pt idx="4">
                  <c:v>SEE6</c:v>
                </c:pt>
                <c:pt idx="5">
                  <c:v>MKD</c:v>
                </c:pt>
                <c:pt idx="6">
                  <c:v>MNE</c:v>
                </c:pt>
              </c:strCache>
            </c:strRef>
          </c:cat>
          <c:val>
            <c:numRef>
              <c:f>External!$E$356:$E$362</c:f>
              <c:numCache>
                <c:formatCode>0.0</c:formatCode>
                <c:ptCount val="7"/>
                <c:pt idx="0">
                  <c:v>11.814955679765752</c:v>
                </c:pt>
                <c:pt idx="1">
                  <c:v>10.928492579418657</c:v>
                </c:pt>
                <c:pt idx="2">
                  <c:v>9.8000000000000007</c:v>
                </c:pt>
                <c:pt idx="3">
                  <c:v>6.8</c:v>
                </c:pt>
                <c:pt idx="4">
                  <c:v>5.8215054093158933</c:v>
                </c:pt>
                <c:pt idx="5">
                  <c:v>2.4658314151445029</c:v>
                </c:pt>
                <c:pt idx="6">
                  <c:v>2.0564967191644747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026688"/>
        <c:axId val="85028224"/>
      </c:barChart>
      <c:catAx>
        <c:axId val="85026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 sz="2400" baseline="0"/>
            </a:pPr>
            <a:endParaRPr lang="sr-Latn-RS"/>
          </a:p>
        </c:txPr>
        <c:crossAx val="85028224"/>
        <c:crosses val="autoZero"/>
        <c:auto val="1"/>
        <c:lblAlgn val="ctr"/>
        <c:lblOffset val="100"/>
        <c:noMultiLvlLbl val="0"/>
      </c:catAx>
      <c:valAx>
        <c:axId val="8502822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en-US" sz="2400" baseline="0"/>
            </a:pPr>
            <a:endParaRPr lang="sr-Latn-RS"/>
          </a:p>
        </c:txPr>
        <c:crossAx val="8502668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lang="en-US" sz="2400" baseline="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600" baseline="0"/>
      </a:pPr>
      <a:endParaRPr lang="sr-Latn-R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952537182852139E-2"/>
          <c:y val="2.9486667427441215E-2"/>
          <c:w val="0.77140376202974625"/>
          <c:h val="0.877248278747765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External!$I$5</c:f>
              <c:strCache>
                <c:ptCount val="1"/>
                <c:pt idx="0">
                  <c:v>Italy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External!$H$6:$H$12</c:f>
              <c:strCache>
                <c:ptCount val="7"/>
                <c:pt idx="0">
                  <c:v>MK</c:v>
                </c:pt>
                <c:pt idx="1">
                  <c:v>BiH</c:v>
                </c:pt>
                <c:pt idx="2">
                  <c:v>SRB</c:v>
                </c:pt>
                <c:pt idx="3">
                  <c:v>SEE6</c:v>
                </c:pt>
                <c:pt idx="4">
                  <c:v>ALB</c:v>
                </c:pt>
                <c:pt idx="5">
                  <c:v>MNE</c:v>
                </c:pt>
                <c:pt idx="6">
                  <c:v>KOS</c:v>
                </c:pt>
              </c:strCache>
            </c:strRef>
          </c:cat>
          <c:val>
            <c:numRef>
              <c:f>External!$I$6:$I$12</c:f>
              <c:numCache>
                <c:formatCode>0</c:formatCode>
                <c:ptCount val="7"/>
                <c:pt idx="0">
                  <c:v>2.6860136615307213</c:v>
                </c:pt>
                <c:pt idx="1">
                  <c:v>3.9394357012623811</c:v>
                </c:pt>
                <c:pt idx="2">
                  <c:v>2.9074932783518412</c:v>
                </c:pt>
                <c:pt idx="3">
                  <c:v>3.8054274618807233</c:v>
                </c:pt>
                <c:pt idx="4">
                  <c:v>6.6287112889116875</c:v>
                </c:pt>
                <c:pt idx="5">
                  <c:v>0.78545895635641882</c:v>
                </c:pt>
                <c:pt idx="6">
                  <c:v>1.8654178693781385</c:v>
                </c:pt>
              </c:numCache>
            </c:numRef>
          </c:val>
        </c:ser>
        <c:ser>
          <c:idx val="1"/>
          <c:order val="1"/>
          <c:tx>
            <c:strRef>
              <c:f>External!$J$5</c:f>
              <c:strCache>
                <c:ptCount val="1"/>
                <c:pt idx="0">
                  <c:v>Germany</c:v>
                </c:pt>
              </c:strCache>
            </c:strRef>
          </c:tx>
          <c:invertIfNegative val="0"/>
          <c:dLbls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lang="en-US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External!$H$6:$H$12</c:f>
              <c:strCache>
                <c:ptCount val="7"/>
                <c:pt idx="0">
                  <c:v>MK</c:v>
                </c:pt>
                <c:pt idx="1">
                  <c:v>BiH</c:v>
                </c:pt>
                <c:pt idx="2">
                  <c:v>SRB</c:v>
                </c:pt>
                <c:pt idx="3">
                  <c:v>SEE6</c:v>
                </c:pt>
                <c:pt idx="4">
                  <c:v>ALB</c:v>
                </c:pt>
                <c:pt idx="5">
                  <c:v>MNE</c:v>
                </c:pt>
                <c:pt idx="6">
                  <c:v>KOS</c:v>
                </c:pt>
              </c:strCache>
            </c:strRef>
          </c:cat>
          <c:val>
            <c:numRef>
              <c:f>External!$J$6:$J$12</c:f>
              <c:numCache>
                <c:formatCode>0</c:formatCode>
                <c:ptCount val="7"/>
                <c:pt idx="0">
                  <c:v>10.006060123144914</c:v>
                </c:pt>
                <c:pt idx="1">
                  <c:v>4.9714079923677863</c:v>
                </c:pt>
                <c:pt idx="2">
                  <c:v>2.6269456813178804</c:v>
                </c:pt>
                <c:pt idx="3">
                  <c:v>3.2339812165627926</c:v>
                </c:pt>
                <c:pt idx="4">
                  <c:v>0.36464423593227496</c:v>
                </c:pt>
                <c:pt idx="5">
                  <c:v>0.51853931656375962</c:v>
                </c:pt>
                <c:pt idx="6">
                  <c:v>0.52175352615844461</c:v>
                </c:pt>
              </c:numCache>
            </c:numRef>
          </c:val>
        </c:ser>
        <c:ser>
          <c:idx val="2"/>
          <c:order val="2"/>
          <c:tx>
            <c:strRef>
              <c:f>External!$K$5</c:f>
              <c:strCache>
                <c:ptCount val="1"/>
                <c:pt idx="0">
                  <c:v>OtherEU</c:v>
                </c:pt>
              </c:strCache>
            </c:strRef>
          </c:tx>
          <c:invertIfNegative val="0"/>
          <c:dLbls>
            <c:dLbl>
              <c:idx val="6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External!$H$6:$H$12</c:f>
              <c:strCache>
                <c:ptCount val="7"/>
                <c:pt idx="0">
                  <c:v>MK</c:v>
                </c:pt>
                <c:pt idx="1">
                  <c:v>BiH</c:v>
                </c:pt>
                <c:pt idx="2">
                  <c:v>SRB</c:v>
                </c:pt>
                <c:pt idx="3">
                  <c:v>SEE6</c:v>
                </c:pt>
                <c:pt idx="4">
                  <c:v>ALB</c:v>
                </c:pt>
                <c:pt idx="5">
                  <c:v>MNE</c:v>
                </c:pt>
                <c:pt idx="6">
                  <c:v>KOS</c:v>
                </c:pt>
              </c:strCache>
            </c:strRef>
          </c:cat>
          <c:val>
            <c:numRef>
              <c:f>External!$K$6:$K$12</c:f>
              <c:numCache>
                <c:formatCode>0</c:formatCode>
                <c:ptCount val="7"/>
                <c:pt idx="0">
                  <c:v>9.3282623984220301</c:v>
                </c:pt>
                <c:pt idx="1">
                  <c:v>9.8417160686412721</c:v>
                </c:pt>
                <c:pt idx="2">
                  <c:v>9.1700172134606248</c:v>
                </c:pt>
                <c:pt idx="3">
                  <c:v>7.0099035835827594</c:v>
                </c:pt>
                <c:pt idx="4">
                  <c:v>1.8815464481682402</c:v>
                </c:pt>
                <c:pt idx="5">
                  <c:v>4.2009147629337455</c:v>
                </c:pt>
                <c:pt idx="6">
                  <c:v>0.65288185047266778</c:v>
                </c:pt>
              </c:numCache>
            </c:numRef>
          </c:val>
        </c:ser>
        <c:ser>
          <c:idx val="3"/>
          <c:order val="3"/>
          <c:tx>
            <c:strRef>
              <c:f>External!$L$5</c:f>
              <c:strCache>
                <c:ptCount val="1"/>
                <c:pt idx="0">
                  <c:v>SEE6</c:v>
                </c:pt>
              </c:strCache>
            </c:strRef>
          </c:tx>
          <c:invertIfNegative val="0"/>
          <c:dLbls>
            <c:dLbl>
              <c:idx val="4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External!$H$6:$H$12</c:f>
              <c:strCache>
                <c:ptCount val="7"/>
                <c:pt idx="0">
                  <c:v>MK</c:v>
                </c:pt>
                <c:pt idx="1">
                  <c:v>BiH</c:v>
                </c:pt>
                <c:pt idx="2">
                  <c:v>SRB</c:v>
                </c:pt>
                <c:pt idx="3">
                  <c:v>SEE6</c:v>
                </c:pt>
                <c:pt idx="4">
                  <c:v>ALB</c:v>
                </c:pt>
                <c:pt idx="5">
                  <c:v>MNE</c:v>
                </c:pt>
                <c:pt idx="6">
                  <c:v>KOS</c:v>
                </c:pt>
              </c:strCache>
            </c:strRef>
          </c:cat>
          <c:val>
            <c:numRef>
              <c:f>External!$L$6:$L$12</c:f>
              <c:numCache>
                <c:formatCode>0</c:formatCode>
                <c:ptCount val="7"/>
                <c:pt idx="0">
                  <c:v>7.8704502483483445</c:v>
                </c:pt>
                <c:pt idx="1">
                  <c:v>6.6562221296232824</c:v>
                </c:pt>
                <c:pt idx="2">
                  <c:v>7.3931733894827083</c:v>
                </c:pt>
                <c:pt idx="3">
                  <c:v>5.0702836295778022</c:v>
                </c:pt>
                <c:pt idx="4">
                  <c:v>0.36642516016149246</c:v>
                </c:pt>
                <c:pt idx="5">
                  <c:v>3.4818545601620272</c:v>
                </c:pt>
                <c:pt idx="6">
                  <c:v>1.776969480359454</c:v>
                </c:pt>
              </c:numCache>
            </c:numRef>
          </c:val>
        </c:ser>
        <c:ser>
          <c:idx val="4"/>
          <c:order val="4"/>
          <c:tx>
            <c:strRef>
              <c:f>External!$M$5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lang="en-US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External!$H$6:$H$12</c:f>
              <c:strCache>
                <c:ptCount val="7"/>
                <c:pt idx="0">
                  <c:v>MK</c:v>
                </c:pt>
                <c:pt idx="1">
                  <c:v>BiH</c:v>
                </c:pt>
                <c:pt idx="2">
                  <c:v>SRB</c:v>
                </c:pt>
                <c:pt idx="3">
                  <c:v>SEE6</c:v>
                </c:pt>
                <c:pt idx="4">
                  <c:v>ALB</c:v>
                </c:pt>
                <c:pt idx="5">
                  <c:v>MNE</c:v>
                </c:pt>
                <c:pt idx="6">
                  <c:v>KOS</c:v>
                </c:pt>
              </c:strCache>
            </c:strRef>
          </c:cat>
          <c:val>
            <c:numRef>
              <c:f>External!$M$6:$M$12</c:f>
              <c:numCache>
                <c:formatCode>0</c:formatCode>
                <c:ptCount val="7"/>
                <c:pt idx="0">
                  <c:v>6.0072993175182203</c:v>
                </c:pt>
                <c:pt idx="1">
                  <c:v>8.2071155604540902</c:v>
                </c:pt>
                <c:pt idx="2">
                  <c:v>3.4697643501978392</c:v>
                </c:pt>
                <c:pt idx="3">
                  <c:v>4.7929303891557264</c:v>
                </c:pt>
                <c:pt idx="4">
                  <c:v>3.798154842099208</c:v>
                </c:pt>
                <c:pt idx="5">
                  <c:v>2.5024656613938281</c:v>
                </c:pt>
                <c:pt idx="6">
                  <c:v>2.1488858261070152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061312"/>
        <c:axId val="96062848"/>
      </c:barChart>
      <c:catAx>
        <c:axId val="96061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sr-Latn-RS"/>
          </a:p>
        </c:txPr>
        <c:crossAx val="96062848"/>
        <c:crosses val="autoZero"/>
        <c:auto val="1"/>
        <c:lblAlgn val="ctr"/>
        <c:lblOffset val="100"/>
        <c:noMultiLvlLbl val="0"/>
      </c:catAx>
      <c:valAx>
        <c:axId val="9606284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sr-Latn-RS"/>
          </a:p>
        </c:txPr>
        <c:crossAx val="960613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sr-Latn-R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External!$B$193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External!$A$194:$A$200</c:f>
              <c:strCache>
                <c:ptCount val="7"/>
                <c:pt idx="0">
                  <c:v>MNE</c:v>
                </c:pt>
                <c:pt idx="1">
                  <c:v>SRB</c:v>
                </c:pt>
                <c:pt idx="2">
                  <c:v>SEE6</c:v>
                </c:pt>
                <c:pt idx="3">
                  <c:v>MKD</c:v>
                </c:pt>
                <c:pt idx="4">
                  <c:v>BiH</c:v>
                </c:pt>
                <c:pt idx="5">
                  <c:v>ALB</c:v>
                </c:pt>
                <c:pt idx="6">
                  <c:v>KOS</c:v>
                </c:pt>
              </c:strCache>
            </c:strRef>
          </c:cat>
          <c:val>
            <c:numRef>
              <c:f>External!$B$194:$B$200</c:f>
              <c:numCache>
                <c:formatCode>0.0</c:formatCode>
                <c:ptCount val="7"/>
                <c:pt idx="0">
                  <c:v>97.7</c:v>
                </c:pt>
                <c:pt idx="1">
                  <c:v>65.236309989999995</c:v>
                </c:pt>
                <c:pt idx="2">
                  <c:v>53.501987561869967</c:v>
                </c:pt>
                <c:pt idx="3">
                  <c:v>49.284105890675121</c:v>
                </c:pt>
                <c:pt idx="4">
                  <c:v>48.9</c:v>
                </c:pt>
                <c:pt idx="5">
                  <c:v>27.6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External!$C$193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External!$A$194:$A$200</c:f>
              <c:strCache>
                <c:ptCount val="7"/>
                <c:pt idx="0">
                  <c:v>MNE</c:v>
                </c:pt>
                <c:pt idx="1">
                  <c:v>SRB</c:v>
                </c:pt>
                <c:pt idx="2">
                  <c:v>SEE6</c:v>
                </c:pt>
                <c:pt idx="3">
                  <c:v>MKD</c:v>
                </c:pt>
                <c:pt idx="4">
                  <c:v>BiH</c:v>
                </c:pt>
                <c:pt idx="5">
                  <c:v>ALB</c:v>
                </c:pt>
                <c:pt idx="6">
                  <c:v>KOS</c:v>
                </c:pt>
              </c:strCache>
            </c:strRef>
          </c:cat>
          <c:val>
            <c:numRef>
              <c:f>External!$C$194:$C$200</c:f>
              <c:numCache>
                <c:formatCode>0.0</c:formatCode>
                <c:ptCount val="7"/>
                <c:pt idx="0">
                  <c:v>102.8</c:v>
                </c:pt>
                <c:pt idx="1">
                  <c:v>77.312000000000012</c:v>
                </c:pt>
                <c:pt idx="2">
                  <c:v>61.562210988673662</c:v>
                </c:pt>
                <c:pt idx="3">
                  <c:v>56.303152189197739</c:v>
                </c:pt>
                <c:pt idx="4">
                  <c:v>54.1</c:v>
                </c:pt>
                <c:pt idx="5">
                  <c:v>34.1</c:v>
                </c:pt>
                <c:pt idx="6">
                  <c:v>7.7</c:v>
                </c:pt>
              </c:numCache>
            </c:numRef>
          </c:val>
        </c:ser>
        <c:ser>
          <c:idx val="2"/>
          <c:order val="2"/>
          <c:tx>
            <c:strRef>
              <c:f>External!$D$193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External!$A$194:$A$200</c:f>
              <c:strCache>
                <c:ptCount val="7"/>
                <c:pt idx="0">
                  <c:v>MNE</c:v>
                </c:pt>
                <c:pt idx="1">
                  <c:v>SRB</c:v>
                </c:pt>
                <c:pt idx="2">
                  <c:v>SEE6</c:v>
                </c:pt>
                <c:pt idx="3">
                  <c:v>MKD</c:v>
                </c:pt>
                <c:pt idx="4">
                  <c:v>BiH</c:v>
                </c:pt>
                <c:pt idx="5">
                  <c:v>ALB</c:v>
                </c:pt>
                <c:pt idx="6">
                  <c:v>KOS</c:v>
                </c:pt>
              </c:strCache>
            </c:strRef>
          </c:cat>
          <c:val>
            <c:numRef>
              <c:f>External!$D$194:$D$200</c:f>
              <c:numCache>
                <c:formatCode>0.0</c:formatCode>
                <c:ptCount val="7"/>
                <c:pt idx="0">
                  <c:v>101.6</c:v>
                </c:pt>
                <c:pt idx="1">
                  <c:v>80.923630000000003</c:v>
                </c:pt>
                <c:pt idx="2">
                  <c:v>63.994152571549655</c:v>
                </c:pt>
                <c:pt idx="3">
                  <c:v>59.857112210471392</c:v>
                </c:pt>
                <c:pt idx="4">
                  <c:v>58.074946520404644</c:v>
                </c:pt>
                <c:pt idx="5">
                  <c:v>34.800000000000004</c:v>
                </c:pt>
                <c:pt idx="6">
                  <c:v>7.9</c:v>
                </c:pt>
              </c:numCache>
            </c:numRef>
          </c:val>
        </c:ser>
        <c:ser>
          <c:idx val="3"/>
          <c:order val="3"/>
          <c:tx>
            <c:strRef>
              <c:f>External!$E$193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External!$A$194:$A$200</c:f>
              <c:strCache>
                <c:ptCount val="7"/>
                <c:pt idx="0">
                  <c:v>MNE</c:v>
                </c:pt>
                <c:pt idx="1">
                  <c:v>SRB</c:v>
                </c:pt>
                <c:pt idx="2">
                  <c:v>SEE6</c:v>
                </c:pt>
                <c:pt idx="3">
                  <c:v>MKD</c:v>
                </c:pt>
                <c:pt idx="4">
                  <c:v>BiH</c:v>
                </c:pt>
                <c:pt idx="5">
                  <c:v>ALB</c:v>
                </c:pt>
                <c:pt idx="6">
                  <c:v>KOS</c:v>
                </c:pt>
              </c:strCache>
            </c:strRef>
          </c:cat>
          <c:val>
            <c:numRef>
              <c:f>External!$E$194:$E$200</c:f>
              <c:numCache>
                <c:formatCode>0.0</c:formatCode>
                <c:ptCount val="7"/>
                <c:pt idx="0">
                  <c:v>100.6</c:v>
                </c:pt>
                <c:pt idx="1">
                  <c:v>75.718523379999993</c:v>
                </c:pt>
                <c:pt idx="2">
                  <c:v>60.748823641669375</c:v>
                </c:pt>
                <c:pt idx="3">
                  <c:v>59.006137320000093</c:v>
                </c:pt>
                <c:pt idx="4">
                  <c:v>52.247181173691828</c:v>
                </c:pt>
                <c:pt idx="5">
                  <c:v>35.5</c:v>
                </c:pt>
                <c:pt idx="6">
                  <c:v>6.6</c:v>
                </c:pt>
              </c:numCache>
            </c:numRef>
          </c:val>
        </c:ser>
        <c:ser>
          <c:idx val="4"/>
          <c:order val="4"/>
          <c:tx>
            <c:strRef>
              <c:f>External!$F$193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External!$A$194:$A$200</c:f>
              <c:strCache>
                <c:ptCount val="7"/>
                <c:pt idx="0">
                  <c:v>MNE</c:v>
                </c:pt>
                <c:pt idx="1">
                  <c:v>SRB</c:v>
                </c:pt>
                <c:pt idx="2">
                  <c:v>SEE6</c:v>
                </c:pt>
                <c:pt idx="3">
                  <c:v>MKD</c:v>
                </c:pt>
                <c:pt idx="4">
                  <c:v>BiH</c:v>
                </c:pt>
                <c:pt idx="5">
                  <c:v>ALB</c:v>
                </c:pt>
                <c:pt idx="6">
                  <c:v>KOS</c:v>
                </c:pt>
              </c:strCache>
            </c:strRef>
          </c:cat>
          <c:val>
            <c:numRef>
              <c:f>External!$F$194:$F$200</c:f>
              <c:numCache>
                <c:formatCode>0.0</c:formatCode>
                <c:ptCount val="7"/>
                <c:pt idx="0">
                  <c:v>97.4</c:v>
                </c:pt>
                <c:pt idx="1">
                  <c:v>74.166813309999981</c:v>
                </c:pt>
                <c:pt idx="2">
                  <c:v>60.140211167036313</c:v>
                </c:pt>
                <c:pt idx="3">
                  <c:v>60.136063589546225</c:v>
                </c:pt>
                <c:pt idx="4">
                  <c:v>54.935431113491248</c:v>
                </c:pt>
                <c:pt idx="5">
                  <c:v>35.5</c:v>
                </c:pt>
                <c:pt idx="6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04416"/>
        <c:axId val="95822592"/>
      </c:barChart>
      <c:catAx>
        <c:axId val="95804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 sz="2400" baseline="0"/>
            </a:pPr>
            <a:endParaRPr lang="sr-Latn-RS"/>
          </a:p>
        </c:txPr>
        <c:crossAx val="95822592"/>
        <c:crosses val="autoZero"/>
        <c:auto val="1"/>
        <c:lblAlgn val="ctr"/>
        <c:lblOffset val="100"/>
        <c:noMultiLvlLbl val="0"/>
      </c:catAx>
      <c:valAx>
        <c:axId val="9582259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en-US" sz="2400" baseline="0"/>
            </a:pPr>
            <a:endParaRPr lang="sr-Latn-RS"/>
          </a:p>
        </c:txPr>
        <c:crossAx val="958044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lang="en-US" sz="2400" baseline="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 baseline="0"/>
      </a:pPr>
      <a:endParaRPr lang="sr-Latn-R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>
                <a:solidFill>
                  <a:srgbClr val="FF0000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EU11, SEE6 and Eastern Partnership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Graphs!$A$36</c:f>
              <c:strCache>
                <c:ptCount val="1"/>
                <c:pt idx="0">
                  <c:v>EU11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Graphs!$G$34:$V$34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Graphs!$G$36:$V$36</c:f>
              <c:numCache>
                <c:formatCode>0.00</c:formatCode>
                <c:ptCount val="16"/>
                <c:pt idx="0">
                  <c:v>16.328772243823785</c:v>
                </c:pt>
                <c:pt idx="1">
                  <c:v>16.738912561848171</c:v>
                </c:pt>
                <c:pt idx="2">
                  <c:v>16.829039972838487</c:v>
                </c:pt>
                <c:pt idx="3">
                  <c:v>16.850488891437532</c:v>
                </c:pt>
                <c:pt idx="4">
                  <c:v>16.502669097845089</c:v>
                </c:pt>
                <c:pt idx="5">
                  <c:v>16.56225181577307</c:v>
                </c:pt>
                <c:pt idx="6">
                  <c:v>17.063718911102626</c:v>
                </c:pt>
                <c:pt idx="7">
                  <c:v>17.605179896930419</c:v>
                </c:pt>
                <c:pt idx="8">
                  <c:v>18.350628303941189</c:v>
                </c:pt>
                <c:pt idx="9">
                  <c:v>18.923438901706479</c:v>
                </c:pt>
                <c:pt idx="10">
                  <c:v>19.62801058718566</c:v>
                </c:pt>
                <c:pt idx="11">
                  <c:v>20.438054795283101</c:v>
                </c:pt>
                <c:pt idx="12">
                  <c:v>21.164476458779475</c:v>
                </c:pt>
                <c:pt idx="13">
                  <c:v>21.790983896139487</c:v>
                </c:pt>
                <c:pt idx="14">
                  <c:v>21.237392417758851</c:v>
                </c:pt>
                <c:pt idx="15">
                  <c:v>21.247524785403886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Graphs!$A$37</c:f>
              <c:strCache>
                <c:ptCount val="1"/>
                <c:pt idx="0">
                  <c:v>SEE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Graphs!$G$34:$V$34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Graphs!$G$37:$V$37</c:f>
              <c:numCache>
                <c:formatCode>0.00</c:formatCode>
                <c:ptCount val="16"/>
                <c:pt idx="0">
                  <c:v>4.1121971409659146</c:v>
                </c:pt>
                <c:pt idx="1">
                  <c:v>4.6900147455916441</c:v>
                </c:pt>
                <c:pt idx="2">
                  <c:v>5.1821477902397071</c:v>
                </c:pt>
                <c:pt idx="3">
                  <c:v>5.3304289950956933</c:v>
                </c:pt>
                <c:pt idx="4">
                  <c:v>5.118245208334371</c:v>
                </c:pt>
                <c:pt idx="5">
                  <c:v>4.9414941135963524</c:v>
                </c:pt>
                <c:pt idx="6">
                  <c:v>5.1096184184841924</c:v>
                </c:pt>
                <c:pt idx="7">
                  <c:v>5.1298661645370869</c:v>
                </c:pt>
                <c:pt idx="8">
                  <c:v>5.2662981857751126</c:v>
                </c:pt>
                <c:pt idx="9">
                  <c:v>5.3948896930794357</c:v>
                </c:pt>
                <c:pt idx="10">
                  <c:v>5.5138925612334244</c:v>
                </c:pt>
                <c:pt idx="11">
                  <c:v>5.6578262223763645</c:v>
                </c:pt>
                <c:pt idx="12">
                  <c:v>5.8620214799536274</c:v>
                </c:pt>
                <c:pt idx="13">
                  <c:v>6.2538285917917014</c:v>
                </c:pt>
                <c:pt idx="14">
                  <c:v>6.5394797325496947</c:v>
                </c:pt>
                <c:pt idx="15">
                  <c:v>6.5668546484381842</c:v>
                </c:pt>
              </c:numCache>
            </c:numRef>
          </c:val>
          <c:smooth val="0"/>
        </c:ser>
        <c:ser>
          <c:idx val="8"/>
          <c:order val="2"/>
          <c:tx>
            <c:strRef>
              <c:f>Graphs!$A$38</c:f>
              <c:strCache>
                <c:ptCount val="1"/>
                <c:pt idx="0">
                  <c:v>Eastern Partnership</c:v>
                </c:pt>
              </c:strCache>
            </c:strRef>
          </c:tx>
          <c:marker>
            <c:symbol val="none"/>
          </c:marker>
          <c:cat>
            <c:numRef>
              <c:f>Graphs!$G$34:$V$34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Graphs!$G$38:$V$38</c:f>
              <c:numCache>
                <c:formatCode>0.00</c:formatCode>
                <c:ptCount val="16"/>
                <c:pt idx="0">
                  <c:v>2.5572609098300427</c:v>
                </c:pt>
                <c:pt idx="1">
                  <c:v>2.544831697573227</c:v>
                </c:pt>
                <c:pt idx="2">
                  <c:v>2.6033495636181399</c:v>
                </c:pt>
                <c:pt idx="3">
                  <c:v>2.631866410571245</c:v>
                </c:pt>
                <c:pt idx="4">
                  <c:v>2.6002785264825801</c:v>
                </c:pt>
                <c:pt idx="5">
                  <c:v>2.636993265241748</c:v>
                </c:pt>
                <c:pt idx="6">
                  <c:v>2.7934497826351952</c:v>
                </c:pt>
                <c:pt idx="7">
                  <c:v>2.9666427790747258</c:v>
                </c:pt>
                <c:pt idx="8">
                  <c:v>3.2358929236329321</c:v>
                </c:pt>
                <c:pt idx="9">
                  <c:v>3.475884560016901</c:v>
                </c:pt>
                <c:pt idx="10">
                  <c:v>3.7945329912119652</c:v>
                </c:pt>
                <c:pt idx="11">
                  <c:v>4.1935632932083529</c:v>
                </c:pt>
                <c:pt idx="12">
                  <c:v>4.587378376554728</c:v>
                </c:pt>
                <c:pt idx="13">
                  <c:v>4.9613823851704524</c:v>
                </c:pt>
                <c:pt idx="14">
                  <c:v>5.0934461295732074</c:v>
                </c:pt>
                <c:pt idx="15">
                  <c:v>5.2668403966072344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849472"/>
        <c:axId val="95855360"/>
      </c:lineChart>
      <c:catAx>
        <c:axId val="9584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>
                <a:solidFill>
                  <a:srgbClr val="FF0000"/>
                </a:solidFill>
              </a:defRPr>
            </a:pPr>
            <a:endParaRPr lang="sr-Latn-RS"/>
          </a:p>
        </c:txPr>
        <c:crossAx val="95855360"/>
        <c:crosses val="autoZero"/>
        <c:auto val="1"/>
        <c:lblAlgn val="ctr"/>
        <c:lblOffset val="100"/>
        <c:noMultiLvlLbl val="0"/>
      </c:catAx>
      <c:valAx>
        <c:axId val="9585536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>
                <a:solidFill>
                  <a:srgbClr val="FF0000"/>
                </a:solidFill>
              </a:defRPr>
            </a:pPr>
            <a:endParaRPr lang="sr-Latn-RS"/>
          </a:p>
        </c:txPr>
        <c:crossAx val="9584947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lang="en-US" sz="2000" baseline="0">
              <a:solidFill>
                <a:srgbClr val="FF0000"/>
              </a:solidFill>
            </a:defRPr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aseline="0"/>
      </a:pPr>
      <a:endParaRPr lang="sr-Latn-R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0.62037</cdr:x>
      <cdr:y>0.53876</cdr:y>
    </cdr:from>
    <cdr:to>
      <cdr:x>0.73134</cdr:x>
      <cdr:y>0.96814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5105400" y="2438400"/>
          <a:ext cx="913239" cy="194335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0.37963</cdr:x>
      <cdr:y>0.3704</cdr:y>
    </cdr:from>
    <cdr:to>
      <cdr:x>0.49638</cdr:x>
      <cdr:y>0.96958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3124200" y="1676400"/>
          <a:ext cx="960805" cy="271186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825-493E-431E-BDA7-EA37C35433DC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84A-BE14-4987-B0FF-95F99DF36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2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825-493E-431E-BDA7-EA37C35433DC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84A-BE14-4987-B0FF-95F99DF36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6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825-493E-431E-BDA7-EA37C35433DC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84A-BE14-4987-B0FF-95F99DF36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5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825-493E-431E-BDA7-EA37C35433DC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84A-BE14-4987-B0FF-95F99DF36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8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825-493E-431E-BDA7-EA37C35433DC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84A-BE14-4987-B0FF-95F99DF36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5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825-493E-431E-BDA7-EA37C35433DC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84A-BE14-4987-B0FF-95F99DF36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6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825-493E-431E-BDA7-EA37C35433DC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84A-BE14-4987-B0FF-95F99DF36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6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825-493E-431E-BDA7-EA37C35433DC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84A-BE14-4987-B0FF-95F99DF36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0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825-493E-431E-BDA7-EA37C35433DC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84A-BE14-4987-B0FF-95F99DF36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2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825-493E-431E-BDA7-EA37C35433DC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84A-BE14-4987-B0FF-95F99DF36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3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2825-493E-431E-BDA7-EA37C35433DC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784A-BE14-4987-B0FF-95F99DF36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3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40000"/>
                <a:satMod val="350000"/>
                <a:alpha val="1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B2825-493E-431E-BDA7-EA37C35433DC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A784A-BE14-4987-B0FF-95F99DF36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4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40000"/>
                <a:satMod val="350000"/>
                <a:alpha val="3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South East Europe Regional Economic Report (SEE RER) No. 2</a:t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Poverty Reduction and Economic Management (PREM)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Europe and Central Asia (ECA) Region</a:t>
            </a:r>
            <a:endParaRPr lang="sr-Latn-CS" sz="31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World Bank 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June 5, 2012</a:t>
            </a:r>
            <a:endParaRPr lang="sr-Latn-C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wb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381000"/>
            <a:ext cx="890337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SEE6 region has shifted from trade-led to domestic-demand-led growth, but demand remains sluggish…</a:t>
            </a:r>
            <a:endParaRPr lang="sr-Latn-CS" sz="32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…as reflected in falling inflation rates, despite higher energy prices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…with remittances providing an economic and social cushion</a:t>
            </a:r>
            <a:endParaRPr lang="sr-Latn-C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605034"/>
              </p:ext>
            </p:extLst>
          </p:nvPr>
        </p:nvGraphicFramePr>
        <p:xfrm>
          <a:off x="304800" y="1143001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Big unexploited potential: exports</a:t>
            </a:r>
            <a:endParaRPr lang="sr-Latn-C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But total public and private external debt getting too high</a:t>
            </a:r>
            <a:endParaRPr lang="sr-Latn-C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370200"/>
              </p:ext>
            </p:extLst>
          </p:nvPr>
        </p:nvGraphicFramePr>
        <p:xfrm>
          <a:off x="457200" y="1905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…especially public debt (except in KOS)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(% of GDP)</a:t>
            </a:r>
            <a:endParaRPr lang="sr-Latn-CS" sz="40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(temporary?) external relief: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5 year spreads of major parent banks (basis points) and Vienna 2.0</a:t>
            </a:r>
            <a:endParaRPr lang="sr-Latn-CS" sz="3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Deposits mostly recovered to pre-crisis level…… 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…but </a:t>
            </a:r>
            <a:r>
              <a:rPr lang="en-US" sz="4000" dirty="0">
                <a:solidFill>
                  <a:schemeClr val="bg1"/>
                </a:solidFill>
              </a:rPr>
              <a:t>credit</a:t>
            </a:r>
            <a:r>
              <a:rPr lang="en-US" dirty="0">
                <a:solidFill>
                  <a:schemeClr val="bg1"/>
                </a:solidFill>
              </a:rPr>
              <a:t> growth has </a:t>
            </a:r>
            <a:r>
              <a:rPr lang="en-US" dirty="0" smtClean="0">
                <a:solidFill>
                  <a:schemeClr val="bg1"/>
                </a:solidFill>
              </a:rPr>
              <a:t>not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(nominal y-o-y growth)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…and the reason is mostly NPLs</a:t>
            </a:r>
            <a:endParaRPr lang="sr-Latn-CS" sz="4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sr-Latn-C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SEE6: DEVELOPMENTS, OUTLOOK, CHALLENGES</a:t>
            </a:r>
          </a:p>
          <a:p>
            <a:pPr marL="571500" indent="-57150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TOWARD ‘GOLDEN GROWTH’ IN SEE6</a:t>
            </a:r>
            <a:endParaRPr lang="sr-Latn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Changes in unemployment rate are worrisome </a:t>
            </a:r>
            <a:r>
              <a:rPr lang="en-US" sz="2400" dirty="0" smtClean="0">
                <a:solidFill>
                  <a:schemeClr val="bg1"/>
                </a:solidFill>
              </a:rPr>
              <a:t>(percentage points, 2011/2008)</a:t>
            </a:r>
            <a:endParaRPr lang="sr-Latn-C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Levels are high especially in KOS, MKD, BIH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(unemployment rates)</a:t>
            </a:r>
            <a:endParaRPr lang="sr-Latn-C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600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real worry: Specter of Jobless Growth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(Change in </a:t>
            </a:r>
            <a:r>
              <a:rPr lang="en-US" sz="3600" b="1" dirty="0" smtClean="0">
                <a:solidFill>
                  <a:schemeClr val="accent1"/>
                </a:solidFill>
              </a:rPr>
              <a:t>real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>GDP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and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2"/>
                </a:solidFill>
              </a:rPr>
              <a:t>employment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in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SEE6 (left) and MKD (quarterly) in 2011)</a:t>
            </a:r>
            <a:endParaRPr lang="sr-Latn-CS" sz="3600" dirty="0">
              <a:solidFill>
                <a:schemeClr val="bg1"/>
              </a:solidFill>
            </a:endParaRPr>
          </a:p>
        </p:txBody>
      </p:sp>
      <p:pic>
        <p:nvPicPr>
          <p:cNvPr id="18" name="Content Placeholder 17" descr="see RER pic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8686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Poverty rates are high  ($2.5-5 ppp)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7924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After income losses in 2008-9, growth has not exactly been pro-poor, except perhaps in MNE </a:t>
            </a:r>
            <a:endParaRPr lang="sr-Latn-C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048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0386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 LITS suggest, people feel severely affected by the crisis, especially in Serbia..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518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…mainly via loss of work hours, job or closure of business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…forcing people to cope, mainly by cutting “luxuries” and even food </a:t>
            </a:r>
            <a:endParaRPr lang="sr-Latn-C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OUTLOOK FOR SEE6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GLOBAL OUTLOOK--Bottom will come in 2012, growth weak thereafter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772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78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"/>
            <a:ext cx="8991600" cy="1600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Outlook: SEE6 Growth Will Bottom Out in 2012 at 1.1% before recovering to 2.6% in 2013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600201"/>
          <a:ext cx="9144002" cy="4343395"/>
        </p:xfrm>
        <a:graphic>
          <a:graphicData uri="http://schemas.openxmlformats.org/drawingml/2006/table">
            <a:tbl>
              <a:tblPr/>
              <a:tblGrid>
                <a:gridCol w="1663700"/>
                <a:gridCol w="3758906"/>
                <a:gridCol w="3721396"/>
              </a:tblGrid>
              <a:tr h="4353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 GDP growth (%)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3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ALB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1.6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2.5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53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BIH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3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KOS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4.0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4.1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3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MK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2.0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3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MNE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3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SRB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3.0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0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53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SEE6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9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I. SEE6: DEVELOPMENTS, OUTLOOK, CHALLENGES: Global context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534400" cy="53340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world still faces several </a:t>
            </a:r>
            <a:r>
              <a:rPr lang="en-US" dirty="0" smtClean="0">
                <a:solidFill>
                  <a:schemeClr val="bg1"/>
                </a:solidFill>
              </a:rPr>
              <a:t>challenges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higher </a:t>
            </a:r>
            <a:r>
              <a:rPr lang="en-US" dirty="0">
                <a:solidFill>
                  <a:schemeClr val="bg1"/>
                </a:solidFill>
              </a:rPr>
              <a:t>oil prices, </a:t>
            </a:r>
            <a:endParaRPr lang="en-US" dirty="0" smtClean="0">
              <a:solidFill>
                <a:schemeClr val="bg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reduced </a:t>
            </a:r>
            <a:r>
              <a:rPr lang="en-US" dirty="0">
                <a:solidFill>
                  <a:schemeClr val="bg1"/>
                </a:solidFill>
              </a:rPr>
              <a:t>capital inflows, </a:t>
            </a:r>
            <a:endParaRPr lang="en-US" dirty="0" smtClean="0">
              <a:solidFill>
                <a:schemeClr val="bg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high-income country fiscal </a:t>
            </a:r>
            <a:r>
              <a:rPr lang="en-US" dirty="0">
                <a:solidFill>
                  <a:schemeClr val="bg1"/>
                </a:solidFill>
              </a:rPr>
              <a:t>and banking-sector </a:t>
            </a:r>
            <a:r>
              <a:rPr lang="en-US" dirty="0" smtClean="0">
                <a:solidFill>
                  <a:schemeClr val="bg1"/>
                </a:solidFill>
              </a:rPr>
              <a:t>consolidation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Most </a:t>
            </a:r>
            <a:r>
              <a:rPr lang="en-US" dirty="0">
                <a:solidFill>
                  <a:schemeClr val="bg1"/>
                </a:solidFill>
              </a:rPr>
              <a:t>developing economies have fully recovered from the crisis. 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But second </a:t>
            </a:r>
            <a:r>
              <a:rPr lang="en-US" dirty="0">
                <a:solidFill>
                  <a:schemeClr val="bg1"/>
                </a:solidFill>
              </a:rPr>
              <a:t>half </a:t>
            </a:r>
            <a:r>
              <a:rPr lang="en-US" dirty="0" smtClean="0">
                <a:solidFill>
                  <a:schemeClr val="bg1"/>
                </a:solidFill>
              </a:rPr>
              <a:t>of 2011 saw slowdown generating </a:t>
            </a:r>
            <a:r>
              <a:rPr lang="en-US" dirty="0">
                <a:solidFill>
                  <a:schemeClr val="bg1"/>
                </a:solidFill>
              </a:rPr>
              <a:t>major uncertainty for global economy </a:t>
            </a:r>
            <a:r>
              <a:rPr lang="en-US" dirty="0" smtClean="0">
                <a:solidFill>
                  <a:schemeClr val="bg1"/>
                </a:solidFill>
              </a:rPr>
              <a:t>going forward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chemeClr val="bg1"/>
                </a:solidFill>
              </a:rPr>
              <a:t>possible further contagion.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Early 2012 signals positive, but turmoil in May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Risk of intensification of the Greek crisis and wider contagion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Key policy challenges in 2012-13: Fiscal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Public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610600" cy="5334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Slower growth in 2012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Revenue underperformance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Public debt level and dynamics MNE</a:t>
            </a:r>
            <a:r>
              <a:rPr lang="en-US" sz="3000" dirty="0">
                <a:solidFill>
                  <a:schemeClr val="bg1"/>
                </a:solidFill>
              </a:rPr>
              <a:t>, SERB, </a:t>
            </a:r>
            <a:r>
              <a:rPr lang="en-US" sz="3000" dirty="0" smtClean="0">
                <a:solidFill>
                  <a:schemeClr val="bg1"/>
                </a:solidFill>
              </a:rPr>
              <a:t>ALB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Wage </a:t>
            </a:r>
            <a:r>
              <a:rPr lang="en-US" sz="3000" dirty="0">
                <a:solidFill>
                  <a:schemeClr val="bg1"/>
                </a:solidFill>
              </a:rPr>
              <a:t>bill and </a:t>
            </a:r>
            <a:r>
              <a:rPr lang="en-US" sz="3000" dirty="0" smtClean="0">
                <a:solidFill>
                  <a:schemeClr val="bg1"/>
                </a:solidFill>
              </a:rPr>
              <a:t>pensions (esp. BIH)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Financial discipline and public sector arrears (MNE, ALB, MKD)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E</a:t>
            </a:r>
            <a:r>
              <a:rPr lang="en-US" sz="3000" dirty="0" smtClean="0">
                <a:solidFill>
                  <a:schemeClr val="bg1"/>
                </a:solidFill>
              </a:rPr>
              <a:t>lections </a:t>
            </a:r>
            <a:r>
              <a:rPr lang="en-US" sz="3000" dirty="0">
                <a:solidFill>
                  <a:schemeClr val="bg1"/>
                </a:solidFill>
              </a:rPr>
              <a:t>in SERB, </a:t>
            </a:r>
            <a:r>
              <a:rPr lang="en-US" sz="3000" dirty="0" smtClean="0">
                <a:solidFill>
                  <a:schemeClr val="bg1"/>
                </a:solidFill>
              </a:rPr>
              <a:t>MNE (2012) and ALB, MK</a:t>
            </a:r>
            <a:r>
              <a:rPr lang="bs-Latn-BA" sz="3000" dirty="0" smtClean="0">
                <a:solidFill>
                  <a:schemeClr val="bg1"/>
                </a:solidFill>
              </a:rPr>
              <a:t>D</a:t>
            </a:r>
            <a:r>
              <a:rPr lang="en-US" sz="3000" dirty="0" smtClean="0">
                <a:solidFill>
                  <a:schemeClr val="bg1"/>
                </a:solidFill>
              </a:rPr>
              <a:t> (2013)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4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Special Fiscal issues: Arrears and Guarantees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839200" cy="5715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Arrears emerging in SEE6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Private sector (MNE, ALB, MKD)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Public sector (ALB, MKD); Municipal (MNE)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Combination of weakness in revenue administration, control over municipal finances, commitment controls, credit tightness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State guarantees--important in some countries (e.g., MNE, SRB)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4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Real GDP per capita index (North and Continental Europe = 100)</a:t>
            </a:r>
            <a:endParaRPr lang="sr-Latn-C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144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100" dirty="0" smtClean="0">
                <a:solidFill>
                  <a:schemeClr val="bg1"/>
                </a:solidFill>
              </a:rPr>
              <a:t>II.	Reasons for optimism: Toward “golden growth”</a:t>
            </a:r>
            <a:br>
              <a:rPr lang="en-US" sz="3100" dirty="0" smtClean="0">
                <a:solidFill>
                  <a:schemeClr val="bg1"/>
                </a:solidFill>
              </a:rPr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799"/>
          </a:xfrm>
        </p:spPr>
        <p:txBody>
          <a:bodyPr>
            <a:normAutofit fontScale="92500"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</a:rPr>
              <a:t>SEE6 countries are becoming more integrated with Western Europe and the world</a:t>
            </a:r>
          </a:p>
          <a:p>
            <a:pPr lvl="1"/>
            <a:r>
              <a:rPr lang="en-US" sz="3100" dirty="0" smtClean="0">
                <a:solidFill>
                  <a:schemeClr val="bg1"/>
                </a:solidFill>
              </a:rPr>
              <a:t>SEE6 countries substantially increased their external trade and trade sophistication</a:t>
            </a:r>
          </a:p>
          <a:p>
            <a:pPr lvl="1"/>
            <a:r>
              <a:rPr lang="en-US" sz="3100" dirty="0" smtClean="0">
                <a:solidFill>
                  <a:schemeClr val="bg1"/>
                </a:solidFill>
              </a:rPr>
              <a:t>European “convergence machine”—reduction in income per capita gap with Western Europe – is available to SEE6, but with structural reforms</a:t>
            </a:r>
          </a:p>
          <a:p>
            <a:pPr lvl="1"/>
            <a:r>
              <a:rPr lang="en-US" sz="3100" dirty="0" smtClean="0">
                <a:solidFill>
                  <a:schemeClr val="bg1"/>
                </a:solidFill>
              </a:rPr>
              <a:t>But aging and shrinking workforce a major challenge</a:t>
            </a:r>
          </a:p>
          <a:p>
            <a:pPr lvl="1"/>
            <a:r>
              <a:rPr lang="en-US" sz="3100" dirty="0" smtClean="0">
                <a:solidFill>
                  <a:schemeClr val="bg1"/>
                </a:solidFill>
              </a:rPr>
              <a:t>Taking advantage of trade and financial flows</a:t>
            </a:r>
          </a:p>
          <a:p>
            <a:pPr lvl="1"/>
            <a:r>
              <a:rPr lang="en-US" sz="3100" dirty="0" smtClean="0">
                <a:solidFill>
                  <a:schemeClr val="bg1"/>
                </a:solidFill>
              </a:rPr>
              <a:t> SEE6 catching up but limited innovation, R&amp;D</a:t>
            </a:r>
          </a:p>
          <a:p>
            <a:pPr lvl="1"/>
            <a:r>
              <a:rPr lang="en-US" sz="3100" dirty="0" smtClean="0">
                <a:solidFill>
                  <a:schemeClr val="bg1"/>
                </a:solidFill>
              </a:rPr>
              <a:t>Reforming labor and government—key challenges</a:t>
            </a:r>
          </a:p>
          <a:p>
            <a:pPr lvl="1"/>
            <a:endParaRPr lang="en-US" sz="3100" dirty="0" smtClean="0">
              <a:solidFill>
                <a:schemeClr val="bg1"/>
              </a:solidFill>
            </a:endParaRPr>
          </a:p>
          <a:p>
            <a:endParaRPr lang="sr-Latn-C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Sum and the Policy Agenda</a:t>
            </a:r>
            <a:endParaRPr lang="sr-Latn-C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>2012 – Difficult year; risks of contagion</a:t>
            </a:r>
          </a:p>
          <a:p>
            <a:pPr>
              <a:buNone/>
            </a:pPr>
            <a:endParaRPr lang="en-US" sz="3100" dirty="0" smtClean="0">
              <a:solidFill>
                <a:schemeClr val="bg1"/>
              </a:solidFill>
            </a:endParaRPr>
          </a:p>
          <a:p>
            <a:r>
              <a:rPr lang="en-US" sz="3100" dirty="0" smtClean="0">
                <a:solidFill>
                  <a:schemeClr val="bg1"/>
                </a:solidFill>
              </a:rPr>
              <a:t>Short-term challenges: Fiscal, Financial, and Social </a:t>
            </a:r>
          </a:p>
          <a:p>
            <a:pPr lvl="1"/>
            <a:r>
              <a:rPr lang="en-US" sz="2700" dirty="0" smtClean="0">
                <a:solidFill>
                  <a:schemeClr val="bg1"/>
                </a:solidFill>
              </a:rPr>
              <a:t>Public debt, arrears and guarantees, financial – credit market, unemployment and poverty</a:t>
            </a:r>
          </a:p>
          <a:p>
            <a:pPr lvl="1">
              <a:buNone/>
            </a:pPr>
            <a:endParaRPr lang="en-US" sz="3100" dirty="0" smtClean="0">
              <a:solidFill>
                <a:schemeClr val="bg1"/>
              </a:solidFill>
            </a:endParaRPr>
          </a:p>
          <a:p>
            <a:r>
              <a:rPr lang="en-US" sz="3100" dirty="0" smtClean="0">
                <a:solidFill>
                  <a:schemeClr val="bg1"/>
                </a:solidFill>
              </a:rPr>
              <a:t>Long-term challenges: Reforming labor and public sectors</a:t>
            </a:r>
          </a:p>
          <a:p>
            <a:endParaRPr lang="en-US" sz="3100" dirty="0" smtClean="0">
              <a:solidFill>
                <a:schemeClr val="bg1"/>
              </a:solidFill>
            </a:endParaRPr>
          </a:p>
          <a:p>
            <a:r>
              <a:rPr lang="en-US" sz="3100" dirty="0" smtClean="0">
                <a:solidFill>
                  <a:schemeClr val="bg1"/>
                </a:solidFill>
              </a:rPr>
              <a:t>SEE6 reforms anchored in the European future </a:t>
            </a:r>
            <a:endParaRPr lang="sr-Latn-CS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Global industrial production and imports improved in early 2012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64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But financial uncertainty increased in May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RECENT DEVELOPMENTS IN SEE6</a:t>
            </a:r>
            <a:endParaRPr lang="sr-Latn-C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In contrast to many developing countries, SEE6 show a sluggish real output recovery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Significant external adjustment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But rise in debt, especially public debt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Labor market – a significant problem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Credit market – improving but slowly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Poverty reduction: sluggish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Unexploited potential: exports</a:t>
            </a:r>
            <a:endParaRPr lang="sr-Latn-C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SEE6 Real Output Recovery (20018 real GDP index=100)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ALB, KOS, MKD well underway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BIH, MNE, SRB lagging. Why?</a:t>
            </a:r>
            <a:endParaRPr lang="sr-Latn-CS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It’s partly investment…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Except in MKD and KOS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7772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But consumption and exports are weak as well</a:t>
            </a:r>
            <a:endParaRPr lang="sr-Latn-C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2133600"/>
            <a:ext cx="3929332" cy="4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608024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Consumption, 2008=100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1268" y="1600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Exports, 2008=100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706</Words>
  <Application>Microsoft Office PowerPoint</Application>
  <PresentationFormat>On-screen Show (4:3)</PresentationFormat>
  <Paragraphs>108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 South East Europe Regional Economic Report (SEE RER) No. 2   Poverty Reduction and Economic Management (PREM) Europe and Central Asia (ECA) Region</vt:lpstr>
      <vt:lpstr>Outline</vt:lpstr>
      <vt:lpstr>I. SEE6: DEVELOPMENTS, OUTLOOK, CHALLENGES: Global context</vt:lpstr>
      <vt:lpstr>Global industrial production and imports improved in early 2012</vt:lpstr>
      <vt:lpstr>But financial uncertainty increased in May</vt:lpstr>
      <vt:lpstr>RECENT DEVELOPMENTS IN SEE6</vt:lpstr>
      <vt:lpstr>SEE6 Real Output Recovery (20018 real GDP index=100) ALB, KOS, MKD well underway BIH, MNE, SRB lagging. Why?</vt:lpstr>
      <vt:lpstr>It’s partly investment… Except in MKD and KOS</vt:lpstr>
      <vt:lpstr>But consumption and exports are weak as well</vt:lpstr>
      <vt:lpstr>SEE6 region has shifted from trade-led to domestic-demand-led growth, but demand remains sluggish…</vt:lpstr>
      <vt:lpstr>…as reflected in falling inflation rates, despite higher energy prices</vt:lpstr>
      <vt:lpstr>…with remittances providing an economic and social cushion</vt:lpstr>
      <vt:lpstr>Big unexploited potential: exports</vt:lpstr>
      <vt:lpstr>But total public and private external debt getting too high</vt:lpstr>
      <vt:lpstr>…especially public debt (except in KOS) (% of GDP)</vt:lpstr>
      <vt:lpstr>A (temporary?) external relief: 5 year spreads of major parent banks (basis points) and Vienna 2.0</vt:lpstr>
      <vt:lpstr>Deposits mostly recovered to pre-crisis level…… </vt:lpstr>
      <vt:lpstr>…but credit growth has not (nominal y-o-y growth)</vt:lpstr>
      <vt:lpstr>…and the reason is mostly NPLs</vt:lpstr>
      <vt:lpstr>Changes in unemployment rate are worrisome (percentage points, 2011/2008)</vt:lpstr>
      <vt:lpstr>Levels are high especially in KOS, MKD, BIH  (unemployment rates)</vt:lpstr>
      <vt:lpstr>A real worry: Specter of Jobless Growth (Change in real GDP and employment in SEE6 (left) and MKD (quarterly) in 2011)</vt:lpstr>
      <vt:lpstr>Poverty rates are high  ($2.5-5 ppp)</vt:lpstr>
      <vt:lpstr>After income losses in 2008-9, growth has not exactly been pro-poor, except perhaps in MNE </vt:lpstr>
      <vt:lpstr>And LITS suggest, people feel severely affected by the crisis, especially in Serbia..</vt:lpstr>
      <vt:lpstr>…mainly via loss of work hours, job or closure of business</vt:lpstr>
      <vt:lpstr>…forcing people to cope, mainly by cutting “luxuries” and even food </vt:lpstr>
      <vt:lpstr>OUTLOOK FOR SEE6 GLOBAL OUTLOOK--Bottom will come in 2012, growth weak thereafter</vt:lpstr>
      <vt:lpstr>Outlook: SEE6 Growth Will Bottom Out in 2012 at 1.1% before recovering to 2.6% in 2013</vt:lpstr>
      <vt:lpstr>Key policy challenges in 2012-13: Fiscal and Public Debt</vt:lpstr>
      <vt:lpstr>Special Fiscal issues: Arrears and Guarantees</vt:lpstr>
      <vt:lpstr>Real GDP per capita index (North and Continental Europe = 100)</vt:lpstr>
      <vt:lpstr>II. Reasons for optimism: Toward “golden growth” </vt:lpstr>
      <vt:lpstr>In Sum and the Policy Agenda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</dc:title>
  <dc:creator>Shannon</dc:creator>
  <cp:lastModifiedBy>operater</cp:lastModifiedBy>
  <cp:revision>101</cp:revision>
  <dcterms:created xsi:type="dcterms:W3CDTF">2012-04-25T12:03:05Z</dcterms:created>
  <dcterms:modified xsi:type="dcterms:W3CDTF">2012-09-11T07:48:12Z</dcterms:modified>
</cp:coreProperties>
</file>